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9" r:id="rId3"/>
    <p:sldId id="263" r:id="rId4"/>
    <p:sldId id="264" r:id="rId5"/>
    <p:sldId id="265" r:id="rId6"/>
    <p:sldId id="266" r:id="rId7"/>
    <p:sldId id="267" r:id="rId8"/>
    <p:sldId id="288" r:id="rId9"/>
    <p:sldId id="289" r:id="rId10"/>
    <p:sldId id="290" r:id="rId11"/>
    <p:sldId id="291" r:id="rId12"/>
    <p:sldId id="292" r:id="rId13"/>
    <p:sldId id="285" r:id="rId14"/>
    <p:sldId id="293" r:id="rId15"/>
    <p:sldId id="294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7"/>
    <p:restoredTop sz="94643"/>
  </p:normalViewPr>
  <p:slideViewPr>
    <p:cSldViewPr snapToGrid="0" snapToObjects="1">
      <p:cViewPr varScale="1">
        <p:scale>
          <a:sx n="107" d="100"/>
          <a:sy n="107" d="100"/>
        </p:scale>
        <p:origin x="200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29E86-8A34-AA4A-B38B-6C1577B79104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88103-282C-C347-B263-ACC9D1C1A3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281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695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674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752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86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45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53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691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2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627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230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128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189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65018-ECB8-BE44-A8BB-37F55145F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3D3354-68EA-444B-BC77-E1F58E147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80542D-4EFB-BE44-AB07-72C5C415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B9A1B-8205-164A-B720-2E4A9E9C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08A115-6526-AC44-AD3A-AA03F571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712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199D1-4578-8842-BF11-3B25B9B9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F12AD4-11FE-A74C-883C-69AD4B795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B59C35-F726-6847-BFA6-8923D226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A514F-5643-9847-9DF2-A2845CAF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4965F1-0B55-0946-805A-1ADB3532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93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5385AE-D4BA-7B4A-BC47-12AE1BA1D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7BE5D4-BF4C-924A-9369-BD5D14AD0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7F4C9A-5F00-FF49-A105-E304489D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4B1BA6-8B25-CC47-86B4-034D7C42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BCA71B-6DFA-E340-A34F-953B55499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91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4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1CE4A-82F9-3040-9BFD-75679678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73834-4088-A045-BB73-24AAFF048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68D16-1FE9-9B47-BA7F-A0E9D108E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D8862-87D8-9C45-B983-F7759E29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7B91E6-43F5-AC4C-9309-8C3A9419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467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4CEFF-803A-5144-B0D4-EAD09398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2495E3-B9C1-B34E-B3C8-EB2B4C3BA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F6793E-2EDA-6A40-8969-045F99CCF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90FBC-1206-2549-A2F3-D8317251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8EAF4-102E-9145-808C-A4FC2C54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0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48969-9470-EB4B-864D-9A55217A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E87B1F-FE49-8440-A3DF-5338C1EB6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8A9DED-A204-1C42-BCD2-649A34447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3964C-CC35-5148-BF40-4F5DC61F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485700-39DC-0443-9FDD-155DB7AC7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2D4FAF-8A93-934E-A33C-7AA58574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01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2B96B-91BB-2B48-888F-BAB85C0E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78A7A4-B22C-3E4B-B28D-BFCD68A53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410E3-4100-8B42-8AF4-46F0B3C93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5633F0-43DA-CD46-BE4C-E72708C50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ED7D41-F59D-3E4B-8671-7496B5825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E41908-42D4-3646-BBF5-865EDBFE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FDC3FC-0AFC-8644-980E-51FBB4DC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68C976-C81D-C949-9558-5A771496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832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9D9-D5A5-634F-A0CC-78A47C87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67E3D2-764B-DD42-AD18-C90581EF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BD3C9F-8B34-B947-8CBD-4EFEE828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D1D2E4-EDE2-D143-A87F-3764E7D4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760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647A25-7479-9F44-9450-8E66246B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41F11B-6BDC-CF4F-9E42-7F8E551A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ACB070-73FD-164B-94B1-AC45A829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74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9AB9D-A849-8247-BA2E-5DCCFBE6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0947A8-1DD3-0445-A6B9-FFA19C8E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235ABF-FA9A-024F-9913-DD3EAE331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45291C-6242-0749-AAC5-8A412380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A421A6-6E1A-9446-BB27-8C31211A3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69014E-8CD9-9A42-B2AF-9CF96E07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975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7FEBC-C802-DF4C-889B-5D9D34E9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D098C5-5930-6F4A-BADF-0FA085027B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7669FF-954A-FE40-A31F-5C83469BF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F64935-7243-1D4B-ADDF-8D57B170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7C77AB-6063-9A4A-A045-DA54222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2ABBCC-5E45-B640-BCA9-8E10ECCF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692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FD80A6-23D9-E343-A031-10475E28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646AB5-9360-AF4E-B42F-7A4186A19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642DC9-E6DF-6345-9FDA-274D57B87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815CD-C114-C94D-8986-91F5AB519208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4973C3-B5C1-BE4D-937C-29C31601C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0C58EB-2085-3644-873A-0486A0A81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91DD4-10DA-EC42-91FB-4F9E54E79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288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265" y="2403914"/>
            <a:ext cx="7255470" cy="154657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48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Crimes in Boston Prediction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65981" y="4868016"/>
            <a:ext cx="4703398" cy="136191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defTabSz="685800" eaLnBrk="0" hangingPunct="0"/>
            <a:r>
              <a:rPr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Wei Jiang</a:t>
            </a:r>
          </a:p>
          <a:p>
            <a:pPr defTabSz="685800" eaLnBrk="0" hangingPunct="0"/>
            <a:r>
              <a:rPr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Ci Chu</a:t>
            </a:r>
          </a:p>
          <a:p>
            <a:pPr defTabSz="685800" eaLnBrk="0" hangingPunct="0"/>
            <a:r>
              <a:rPr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Kaikang Zhu</a:t>
            </a:r>
            <a:endParaRPr lang="zh-CN" altLang="en-US" sz="2800" dirty="0"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727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60"/>
    </mc:Choice>
    <mc:Fallback xmlns="">
      <p:transition spd="slow" advTm="1296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46450" y="474979"/>
            <a:ext cx="434791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Accuracy and Loss</a:t>
            </a:r>
            <a:endParaRPr lang="zh-CN" altLang="en-US" sz="3600" b="1" dirty="0"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0E8580-17A6-A34A-8F8F-49A2AFD2A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480604"/>
            <a:ext cx="10795000" cy="44979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0401D9-9002-E74E-8481-DE0A20291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6"/>
          <a:stretch/>
        </p:blipFill>
        <p:spPr>
          <a:xfrm>
            <a:off x="495299" y="1413369"/>
            <a:ext cx="10795000" cy="4565152"/>
          </a:xfrm>
          <a:prstGeom prst="rect">
            <a:avLst/>
          </a:prstGeom>
        </p:spPr>
      </p:pic>
      <p:sp>
        <p:nvSpPr>
          <p:cNvPr id="27" name="Frame 26">
            <a:extLst>
              <a:ext uri="{FF2B5EF4-FFF2-40B4-BE49-F238E27FC236}">
                <a16:creationId xmlns:a16="http://schemas.microsoft.com/office/drawing/2014/main" id="{3E25F6B1-41D3-2D46-998D-D99C15B66C8E}"/>
              </a:ext>
            </a:extLst>
          </p:cNvPr>
          <p:cNvSpPr/>
          <p:nvPr/>
        </p:nvSpPr>
        <p:spPr>
          <a:xfrm>
            <a:off x="698500" y="1905000"/>
            <a:ext cx="520700" cy="304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7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42838" y="375562"/>
            <a:ext cx="628064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Recurrent</a:t>
            </a:r>
            <a:r>
              <a:rPr lang="zh-CN" altLang="en-US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Neural Network</a:t>
            </a:r>
            <a:endParaRPr lang="zh-CN" altLang="en-US" sz="3600" b="1" dirty="0"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70F35E-9ED5-2540-A98A-EA926AE9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42" y="1485900"/>
            <a:ext cx="9354408" cy="48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000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35462" y="757820"/>
            <a:ext cx="6326148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Recurrent</a:t>
            </a:r>
            <a:r>
              <a:rPr lang="zh-CN" altLang="en-US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Neural Network</a:t>
            </a:r>
            <a:endParaRPr lang="zh-CN" altLang="en-US" sz="3600" b="1" dirty="0"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0AA479-D77D-6549-8609-1B0B31016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9" y="1560244"/>
            <a:ext cx="8867200" cy="28149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AACFC7-74D1-D140-87EF-94C1FD63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371" y="1560244"/>
            <a:ext cx="1648835" cy="2832796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CAA9DA3-2029-DC4A-957B-132843D81E64}"/>
              </a:ext>
            </a:extLst>
          </p:cNvPr>
          <p:cNvSpPr/>
          <p:nvPr/>
        </p:nvSpPr>
        <p:spPr>
          <a:xfrm>
            <a:off x="9074551" y="2743200"/>
            <a:ext cx="1539226" cy="5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5052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04019" y="413777"/>
            <a:ext cx="5835494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Recurrent</a:t>
            </a:r>
            <a:r>
              <a:rPr lang="zh-CN" altLang="en-US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Neural Network</a:t>
            </a:r>
            <a:endParaRPr lang="zh-CN" altLang="en-US" sz="3600" b="1" dirty="0"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2C515-C236-C244-BF24-CD66DAED6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21" y="1560245"/>
            <a:ext cx="3046941" cy="4668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FAD716-AA4E-E04E-9F2B-58BD65DD5A3A}"/>
              </a:ext>
            </a:extLst>
          </p:cNvPr>
          <p:cNvGrpSpPr/>
          <p:nvPr/>
        </p:nvGrpSpPr>
        <p:grpSpPr>
          <a:xfrm>
            <a:off x="3710431" y="2612441"/>
            <a:ext cx="8103388" cy="2564493"/>
            <a:chOff x="3710431" y="2612441"/>
            <a:chExt cx="8103388" cy="25644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BF5166-B7A6-6048-B5B7-094154F1C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471" y="2612441"/>
              <a:ext cx="6826348" cy="2564493"/>
            </a:xfrm>
            <a:prstGeom prst="rect">
              <a:avLst/>
            </a:prstGeom>
          </p:spPr>
        </p:pic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C14A33D-5B3C-A747-B4AB-C8F7F92C1D6C}"/>
                </a:ext>
              </a:extLst>
            </p:cNvPr>
            <p:cNvSpPr/>
            <p:nvPr/>
          </p:nvSpPr>
          <p:spPr>
            <a:xfrm>
              <a:off x="3710431" y="3628469"/>
              <a:ext cx="1022671" cy="5324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F4518F-CB59-6D43-8674-B02951DF678E}"/>
              </a:ext>
            </a:extLst>
          </p:cNvPr>
          <p:cNvGrpSpPr/>
          <p:nvPr/>
        </p:nvGrpSpPr>
        <p:grpSpPr>
          <a:xfrm>
            <a:off x="5117270" y="1605527"/>
            <a:ext cx="6683249" cy="4094627"/>
            <a:chOff x="5117270" y="1605527"/>
            <a:chExt cx="6683249" cy="4094627"/>
          </a:xfrm>
        </p:grpSpPr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9D3ADA06-8EA0-A042-A4C5-A02652A4F202}"/>
                </a:ext>
              </a:extLst>
            </p:cNvPr>
            <p:cNvSpPr/>
            <p:nvPr/>
          </p:nvSpPr>
          <p:spPr>
            <a:xfrm>
              <a:off x="6132787" y="2612441"/>
              <a:ext cx="4397252" cy="2564493"/>
            </a:xfrm>
            <a:prstGeom prst="frame">
              <a:avLst>
                <a:gd name="adj1" fmla="val 314"/>
              </a:avLst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8FDC5F7A-70BD-844A-B80C-5EF001FC8FD0}"/>
                </a:ext>
              </a:extLst>
            </p:cNvPr>
            <p:cNvSpPr/>
            <p:nvPr/>
          </p:nvSpPr>
          <p:spPr>
            <a:xfrm>
              <a:off x="10730224" y="2612441"/>
              <a:ext cx="723483" cy="2564493"/>
            </a:xfrm>
            <a:prstGeom prst="frame">
              <a:avLst>
                <a:gd name="adj1" fmla="val 314"/>
              </a:avLst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5EA50C-901F-DA47-87E2-E1BEA0ABB584}"/>
                </a:ext>
              </a:extLst>
            </p:cNvPr>
            <p:cNvSpPr txBox="1"/>
            <p:nvPr/>
          </p:nvSpPr>
          <p:spPr>
            <a:xfrm>
              <a:off x="5117270" y="3637684"/>
              <a:ext cx="1242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55CAADA-6194-FC48-BB40-02C2B738871C}"/>
                </a:ext>
              </a:extLst>
            </p:cNvPr>
            <p:cNvSpPr/>
            <p:nvPr/>
          </p:nvSpPr>
          <p:spPr>
            <a:xfrm rot="5400000">
              <a:off x="8193263" y="171967"/>
              <a:ext cx="276301" cy="4397254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1260D7-E78F-E74C-9401-9367AE05582B}"/>
                </a:ext>
              </a:extLst>
            </p:cNvPr>
            <p:cNvSpPr txBox="1"/>
            <p:nvPr/>
          </p:nvSpPr>
          <p:spPr>
            <a:xfrm>
              <a:off x="8059762" y="1605527"/>
              <a:ext cx="1242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18DEC1-F80D-3A42-81E3-94784D2B55CB}"/>
                </a:ext>
              </a:extLst>
            </p:cNvPr>
            <p:cNvSpPr txBox="1"/>
            <p:nvPr/>
          </p:nvSpPr>
          <p:spPr>
            <a:xfrm>
              <a:off x="10426390" y="5176934"/>
              <a:ext cx="1374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9194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16416" y="281971"/>
            <a:ext cx="5352766" cy="905844"/>
            <a:chOff x="3419615" y="485171"/>
            <a:chExt cx="5352766" cy="905844"/>
          </a:xfrm>
        </p:grpSpPr>
        <p:sp>
          <p:nvSpPr>
            <p:cNvPr id="3" name="文本框 2"/>
            <p:cNvSpPr txBox="1"/>
            <p:nvPr/>
          </p:nvSpPr>
          <p:spPr>
            <a:xfrm>
              <a:off x="3419615" y="485171"/>
              <a:ext cx="535276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defTabSz="685800"/>
              <a:r>
                <a:rPr lang="en-US" altLang="zh-CN" sz="36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+mn-lt"/>
                </a:rPr>
                <a:t>Accuracy and Loss</a:t>
              </a:r>
              <a:endParaRPr lang="zh-CN" altLang="en-US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754032" y="1391015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FFC31B7-0DB6-3B48-89E8-8136557C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2" y="1187815"/>
            <a:ext cx="11126725" cy="4608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2A003-7118-A646-88BA-6D0FB2D1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01" y="1245870"/>
            <a:ext cx="11126725" cy="46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4436" y="588088"/>
            <a:ext cx="936590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Future work</a:t>
            </a:r>
            <a:endParaRPr lang="zh-CN" altLang="en-US" sz="3600" b="1" dirty="0"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14" name="Straight Connector 7"/>
          <p:cNvCxnSpPr>
            <a:stCxn id="16" idx="6"/>
            <a:endCxn id="19" idx="2"/>
          </p:cNvCxnSpPr>
          <p:nvPr/>
        </p:nvCxnSpPr>
        <p:spPr>
          <a:xfrm>
            <a:off x="1329209" y="5227157"/>
            <a:ext cx="9547363" cy="2119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ysDash"/>
            <a:round/>
          </a:ln>
          <a:effectLst/>
        </p:spPr>
      </p:cxnSp>
      <p:grpSp>
        <p:nvGrpSpPr>
          <p:cNvPr id="15" name="Group 69"/>
          <p:cNvGrpSpPr/>
          <p:nvPr/>
        </p:nvGrpSpPr>
        <p:grpSpPr>
          <a:xfrm>
            <a:off x="400365" y="4762567"/>
            <a:ext cx="928847" cy="929183"/>
            <a:chOff x="255774" y="3805440"/>
            <a:chExt cx="696726" cy="696726"/>
          </a:xfrm>
        </p:grpSpPr>
        <p:sp>
          <p:nvSpPr>
            <p:cNvPr id="16" name="Oval 9"/>
            <p:cNvSpPr/>
            <p:nvPr/>
          </p:nvSpPr>
          <p:spPr>
            <a:xfrm>
              <a:off x="255774" y="3805440"/>
              <a:ext cx="696726" cy="6967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Isosceles Triangle 40"/>
            <p:cNvSpPr/>
            <p:nvPr/>
          </p:nvSpPr>
          <p:spPr>
            <a:xfrm rot="5400000">
              <a:off x="493716" y="4019782"/>
              <a:ext cx="279448" cy="240904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851589" y="4762567"/>
            <a:ext cx="986803" cy="929183"/>
            <a:chOff x="10851589" y="4762567"/>
            <a:chExt cx="986803" cy="929183"/>
          </a:xfrm>
        </p:grpSpPr>
        <p:sp>
          <p:nvSpPr>
            <p:cNvPr id="19" name="Oval 20"/>
            <p:cNvSpPr/>
            <p:nvPr/>
          </p:nvSpPr>
          <p:spPr>
            <a:xfrm>
              <a:off x="10876574" y="4762567"/>
              <a:ext cx="928847" cy="92918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Rectangle 46"/>
            <p:cNvSpPr/>
            <p:nvPr/>
          </p:nvSpPr>
          <p:spPr>
            <a:xfrm>
              <a:off x="10851589" y="5011714"/>
              <a:ext cx="986803" cy="430885"/>
            </a:xfrm>
            <a:prstGeom prst="rect">
              <a:avLst/>
            </a:prstGeom>
          </p:spPr>
          <p:txBody>
            <a:bodyPr wrap="none" lIns="121917" tIns="60959" rIns="121917" bIns="60959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Future</a:t>
              </a:r>
            </a:p>
          </p:txBody>
        </p:sp>
      </p:grpSp>
      <p:grpSp>
        <p:nvGrpSpPr>
          <p:cNvPr id="21" name="Group 66"/>
          <p:cNvGrpSpPr/>
          <p:nvPr/>
        </p:nvGrpSpPr>
        <p:grpSpPr>
          <a:xfrm>
            <a:off x="2714611" y="1507678"/>
            <a:ext cx="1830639" cy="3122461"/>
            <a:chOff x="2285983" y="2214560"/>
            <a:chExt cx="1373158" cy="2341308"/>
          </a:xfrm>
        </p:grpSpPr>
        <p:sp>
          <p:nvSpPr>
            <p:cNvPr id="22" name="Rectangle 43"/>
            <p:cNvSpPr/>
            <p:nvPr/>
          </p:nvSpPr>
          <p:spPr>
            <a:xfrm>
              <a:off x="2285983" y="2754971"/>
              <a:ext cx="1373158" cy="1800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32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+mn-lt"/>
                </a:rPr>
                <a:t>Need  more data source</a:t>
              </a:r>
            </a:p>
          </p:txBody>
        </p:sp>
        <p:sp>
          <p:nvSpPr>
            <p:cNvPr id="23" name="Rectangle 44"/>
            <p:cNvSpPr/>
            <p:nvPr/>
          </p:nvSpPr>
          <p:spPr>
            <a:xfrm>
              <a:off x="2285984" y="2214560"/>
              <a:ext cx="1038007" cy="230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endParaRPr lang="zh-CN" alt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324" y="1902565"/>
            <a:ext cx="557634" cy="3463428"/>
            <a:chOff x="2145324" y="1902565"/>
            <a:chExt cx="557634" cy="3463428"/>
          </a:xfrm>
        </p:grpSpPr>
        <p:sp>
          <p:nvSpPr>
            <p:cNvPr id="25" name="Oval 12"/>
            <p:cNvSpPr/>
            <p:nvPr/>
          </p:nvSpPr>
          <p:spPr>
            <a:xfrm>
              <a:off x="2274735" y="5088321"/>
              <a:ext cx="277572" cy="277672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6" name="Straight Connector 26"/>
            <p:cNvCxnSpPr/>
            <p:nvPr/>
          </p:nvCxnSpPr>
          <p:spPr>
            <a:xfrm rot="16200000" flipH="1">
              <a:off x="1242427" y="3906143"/>
              <a:ext cx="2351684" cy="1174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27" name="Group 59"/>
            <p:cNvGrpSpPr/>
            <p:nvPr/>
          </p:nvGrpSpPr>
          <p:grpSpPr>
            <a:xfrm>
              <a:off x="2145324" y="1902565"/>
              <a:ext cx="557634" cy="557836"/>
              <a:chOff x="2014215" y="1660936"/>
              <a:chExt cx="418280" cy="418280"/>
            </a:xfrm>
          </p:grpSpPr>
          <p:sp>
            <p:nvSpPr>
              <p:cNvPr id="28" name="Teardrop 25"/>
              <p:cNvSpPr/>
              <p:nvPr/>
            </p:nvSpPr>
            <p:spPr>
              <a:xfrm rot="8100000">
                <a:off x="2014215" y="1660936"/>
                <a:ext cx="418280" cy="418280"/>
              </a:xfrm>
              <a:prstGeom prst="teardrop">
                <a:avLst>
                  <a:gd name="adj" fmla="val 131619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63"/>
              <p:cNvSpPr>
                <a:spLocks noEditPoints="1"/>
              </p:cNvSpPr>
              <p:nvPr/>
            </p:nvSpPr>
            <p:spPr bwMode="auto">
              <a:xfrm>
                <a:off x="2115407" y="1783949"/>
                <a:ext cx="199914" cy="171356"/>
              </a:xfrm>
              <a:custGeom>
                <a:avLst/>
                <a:gdLst/>
                <a:ahLst/>
                <a:cxnLst>
                  <a:cxn ang="0">
                    <a:pos x="15" y="2"/>
                  </a:cxn>
                  <a:cxn ang="0">
                    <a:pos x="0" y="4"/>
                  </a:cxn>
                  <a:cxn ang="0">
                    <a:pos x="0" y="62"/>
                  </a:cxn>
                  <a:cxn ang="0">
                    <a:pos x="9" y="71"/>
                  </a:cxn>
                  <a:cxn ang="0">
                    <a:pos x="53" y="45"/>
                  </a:cxn>
                  <a:cxn ang="0">
                    <a:pos x="58" y="31"/>
                  </a:cxn>
                  <a:cxn ang="0">
                    <a:pos x="307" y="11"/>
                  </a:cxn>
                  <a:cxn ang="0">
                    <a:pos x="95" y="11"/>
                  </a:cxn>
                  <a:cxn ang="0">
                    <a:pos x="85" y="27"/>
                  </a:cxn>
                  <a:cxn ang="0">
                    <a:pos x="85" y="51"/>
                  </a:cxn>
                  <a:cxn ang="0">
                    <a:pos x="102" y="62"/>
                  </a:cxn>
                  <a:cxn ang="0">
                    <a:pos x="314" y="60"/>
                  </a:cxn>
                  <a:cxn ang="0">
                    <a:pos x="323" y="43"/>
                  </a:cxn>
                  <a:cxn ang="0">
                    <a:pos x="323" y="20"/>
                  </a:cxn>
                  <a:cxn ang="0">
                    <a:pos x="307" y="11"/>
                  </a:cxn>
                  <a:cxn ang="0">
                    <a:pos x="53" y="147"/>
                  </a:cxn>
                  <a:cxn ang="0">
                    <a:pos x="60" y="138"/>
                  </a:cxn>
                  <a:cxn ang="0">
                    <a:pos x="15" y="112"/>
                  </a:cxn>
                  <a:cxn ang="0">
                    <a:pos x="4" y="111"/>
                  </a:cxn>
                  <a:cxn ang="0">
                    <a:pos x="0" y="163"/>
                  </a:cxn>
                  <a:cxn ang="0">
                    <a:pos x="4" y="172"/>
                  </a:cxn>
                  <a:cxn ang="0">
                    <a:pos x="15" y="172"/>
                  </a:cxn>
                  <a:cxn ang="0">
                    <a:pos x="102" y="112"/>
                  </a:cxn>
                  <a:cxn ang="0">
                    <a:pos x="85" y="123"/>
                  </a:cxn>
                  <a:cxn ang="0">
                    <a:pos x="85" y="147"/>
                  </a:cxn>
                  <a:cxn ang="0">
                    <a:pos x="95" y="163"/>
                  </a:cxn>
                  <a:cxn ang="0">
                    <a:pos x="307" y="163"/>
                  </a:cxn>
                  <a:cxn ang="0">
                    <a:pos x="323" y="154"/>
                  </a:cxn>
                  <a:cxn ang="0">
                    <a:pos x="323" y="129"/>
                  </a:cxn>
                  <a:cxn ang="0">
                    <a:pos x="314" y="114"/>
                  </a:cxn>
                  <a:cxn ang="0">
                    <a:pos x="53" y="232"/>
                  </a:cxn>
                  <a:cxn ang="0">
                    <a:pos x="9" y="205"/>
                  </a:cxn>
                  <a:cxn ang="0">
                    <a:pos x="0" y="214"/>
                  </a:cxn>
                  <a:cxn ang="0">
                    <a:pos x="0" y="272"/>
                  </a:cxn>
                  <a:cxn ang="0">
                    <a:pos x="15" y="274"/>
                  </a:cxn>
                  <a:cxn ang="0">
                    <a:pos x="58" y="245"/>
                  </a:cxn>
                  <a:cxn ang="0">
                    <a:pos x="53" y="232"/>
                  </a:cxn>
                  <a:cxn ang="0">
                    <a:pos x="102" y="214"/>
                  </a:cxn>
                  <a:cxn ang="0">
                    <a:pos x="91" y="219"/>
                  </a:cxn>
                  <a:cxn ang="0">
                    <a:pos x="85" y="248"/>
                  </a:cxn>
                  <a:cxn ang="0">
                    <a:pos x="91" y="261"/>
                  </a:cxn>
                  <a:cxn ang="0">
                    <a:pos x="307" y="266"/>
                  </a:cxn>
                  <a:cxn ang="0">
                    <a:pos x="319" y="261"/>
                  </a:cxn>
                  <a:cxn ang="0">
                    <a:pos x="323" y="232"/>
                  </a:cxn>
                  <a:cxn ang="0">
                    <a:pos x="319" y="219"/>
                  </a:cxn>
                  <a:cxn ang="0">
                    <a:pos x="307" y="214"/>
                  </a:cxn>
                </a:cxnLst>
                <a:rect l="0" t="0" r="r" b="b"/>
                <a:pathLst>
                  <a:path w="323" h="275">
                    <a:moveTo>
                      <a:pt x="53" y="27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7"/>
                    </a:lnTo>
                    <a:lnTo>
                      <a:pt x="4" y="71"/>
                    </a:lnTo>
                    <a:lnTo>
                      <a:pt x="9" y="71"/>
                    </a:lnTo>
                    <a:lnTo>
                      <a:pt x="15" y="69"/>
                    </a:lnTo>
                    <a:lnTo>
                      <a:pt x="53" y="45"/>
                    </a:lnTo>
                    <a:lnTo>
                      <a:pt x="53" y="45"/>
                    </a:lnTo>
                    <a:lnTo>
                      <a:pt x="58" y="40"/>
                    </a:lnTo>
                    <a:lnTo>
                      <a:pt x="60" y="36"/>
                    </a:lnTo>
                    <a:lnTo>
                      <a:pt x="58" y="31"/>
                    </a:lnTo>
                    <a:lnTo>
                      <a:pt x="53" y="27"/>
                    </a:lnTo>
                    <a:lnTo>
                      <a:pt x="53" y="27"/>
                    </a:lnTo>
                    <a:close/>
                    <a:moveTo>
                      <a:pt x="307" y="11"/>
                    </a:moveTo>
                    <a:lnTo>
                      <a:pt x="102" y="11"/>
                    </a:lnTo>
                    <a:lnTo>
                      <a:pt x="102" y="11"/>
                    </a:lnTo>
                    <a:lnTo>
                      <a:pt x="95" y="11"/>
                    </a:lnTo>
                    <a:lnTo>
                      <a:pt x="91" y="14"/>
                    </a:lnTo>
                    <a:lnTo>
                      <a:pt x="85" y="20"/>
                    </a:lnTo>
                    <a:lnTo>
                      <a:pt x="85" y="27"/>
                    </a:lnTo>
                    <a:lnTo>
                      <a:pt x="85" y="43"/>
                    </a:lnTo>
                    <a:lnTo>
                      <a:pt x="85" y="43"/>
                    </a:lnTo>
                    <a:lnTo>
                      <a:pt x="85" y="51"/>
                    </a:lnTo>
                    <a:lnTo>
                      <a:pt x="91" y="56"/>
                    </a:lnTo>
                    <a:lnTo>
                      <a:pt x="95" y="60"/>
                    </a:lnTo>
                    <a:lnTo>
                      <a:pt x="102" y="62"/>
                    </a:lnTo>
                    <a:lnTo>
                      <a:pt x="307" y="62"/>
                    </a:lnTo>
                    <a:lnTo>
                      <a:pt x="307" y="62"/>
                    </a:lnTo>
                    <a:lnTo>
                      <a:pt x="314" y="60"/>
                    </a:lnTo>
                    <a:lnTo>
                      <a:pt x="319" y="56"/>
                    </a:lnTo>
                    <a:lnTo>
                      <a:pt x="323" y="51"/>
                    </a:lnTo>
                    <a:lnTo>
                      <a:pt x="323" y="43"/>
                    </a:lnTo>
                    <a:lnTo>
                      <a:pt x="323" y="27"/>
                    </a:lnTo>
                    <a:lnTo>
                      <a:pt x="323" y="27"/>
                    </a:lnTo>
                    <a:lnTo>
                      <a:pt x="323" y="20"/>
                    </a:lnTo>
                    <a:lnTo>
                      <a:pt x="319" y="14"/>
                    </a:lnTo>
                    <a:lnTo>
                      <a:pt x="314" y="11"/>
                    </a:lnTo>
                    <a:lnTo>
                      <a:pt x="307" y="11"/>
                    </a:lnTo>
                    <a:lnTo>
                      <a:pt x="307" y="11"/>
                    </a:lnTo>
                    <a:close/>
                    <a:moveTo>
                      <a:pt x="15" y="172"/>
                    </a:moveTo>
                    <a:lnTo>
                      <a:pt x="53" y="147"/>
                    </a:lnTo>
                    <a:lnTo>
                      <a:pt x="53" y="147"/>
                    </a:lnTo>
                    <a:lnTo>
                      <a:pt x="58" y="143"/>
                    </a:lnTo>
                    <a:lnTo>
                      <a:pt x="60" y="138"/>
                    </a:lnTo>
                    <a:lnTo>
                      <a:pt x="58" y="134"/>
                    </a:lnTo>
                    <a:lnTo>
                      <a:pt x="53" y="130"/>
                    </a:lnTo>
                    <a:lnTo>
                      <a:pt x="15" y="112"/>
                    </a:lnTo>
                    <a:lnTo>
                      <a:pt x="15" y="112"/>
                    </a:lnTo>
                    <a:lnTo>
                      <a:pt x="9" y="111"/>
                    </a:lnTo>
                    <a:lnTo>
                      <a:pt x="4" y="111"/>
                    </a:lnTo>
                    <a:lnTo>
                      <a:pt x="0" y="114"/>
                    </a:lnTo>
                    <a:lnTo>
                      <a:pt x="0" y="121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0" y="170"/>
                    </a:lnTo>
                    <a:lnTo>
                      <a:pt x="4" y="172"/>
                    </a:lnTo>
                    <a:lnTo>
                      <a:pt x="9" y="174"/>
                    </a:lnTo>
                    <a:lnTo>
                      <a:pt x="15" y="172"/>
                    </a:lnTo>
                    <a:lnTo>
                      <a:pt x="15" y="172"/>
                    </a:lnTo>
                    <a:close/>
                    <a:moveTo>
                      <a:pt x="307" y="112"/>
                    </a:moveTo>
                    <a:lnTo>
                      <a:pt x="102" y="112"/>
                    </a:lnTo>
                    <a:lnTo>
                      <a:pt x="102" y="112"/>
                    </a:lnTo>
                    <a:lnTo>
                      <a:pt x="95" y="114"/>
                    </a:lnTo>
                    <a:lnTo>
                      <a:pt x="91" y="118"/>
                    </a:lnTo>
                    <a:lnTo>
                      <a:pt x="85" y="123"/>
                    </a:lnTo>
                    <a:lnTo>
                      <a:pt x="85" y="129"/>
                    </a:lnTo>
                    <a:lnTo>
                      <a:pt x="85" y="147"/>
                    </a:lnTo>
                    <a:lnTo>
                      <a:pt x="85" y="147"/>
                    </a:lnTo>
                    <a:lnTo>
                      <a:pt x="85" y="154"/>
                    </a:lnTo>
                    <a:lnTo>
                      <a:pt x="91" y="159"/>
                    </a:lnTo>
                    <a:lnTo>
                      <a:pt x="95" y="163"/>
                    </a:lnTo>
                    <a:lnTo>
                      <a:pt x="102" y="163"/>
                    </a:lnTo>
                    <a:lnTo>
                      <a:pt x="307" y="163"/>
                    </a:lnTo>
                    <a:lnTo>
                      <a:pt x="307" y="163"/>
                    </a:lnTo>
                    <a:lnTo>
                      <a:pt x="314" y="163"/>
                    </a:lnTo>
                    <a:lnTo>
                      <a:pt x="319" y="159"/>
                    </a:lnTo>
                    <a:lnTo>
                      <a:pt x="323" y="154"/>
                    </a:lnTo>
                    <a:lnTo>
                      <a:pt x="323" y="147"/>
                    </a:lnTo>
                    <a:lnTo>
                      <a:pt x="323" y="129"/>
                    </a:lnTo>
                    <a:lnTo>
                      <a:pt x="323" y="129"/>
                    </a:lnTo>
                    <a:lnTo>
                      <a:pt x="323" y="123"/>
                    </a:lnTo>
                    <a:lnTo>
                      <a:pt x="319" y="118"/>
                    </a:lnTo>
                    <a:lnTo>
                      <a:pt x="314" y="114"/>
                    </a:lnTo>
                    <a:lnTo>
                      <a:pt x="307" y="112"/>
                    </a:lnTo>
                    <a:lnTo>
                      <a:pt x="307" y="112"/>
                    </a:lnTo>
                    <a:close/>
                    <a:moveTo>
                      <a:pt x="53" y="232"/>
                    </a:moveTo>
                    <a:lnTo>
                      <a:pt x="15" y="207"/>
                    </a:lnTo>
                    <a:lnTo>
                      <a:pt x="15" y="207"/>
                    </a:lnTo>
                    <a:lnTo>
                      <a:pt x="9" y="205"/>
                    </a:lnTo>
                    <a:lnTo>
                      <a:pt x="4" y="205"/>
                    </a:lnTo>
                    <a:lnTo>
                      <a:pt x="0" y="208"/>
                    </a:lnTo>
                    <a:lnTo>
                      <a:pt x="0" y="214"/>
                    </a:lnTo>
                    <a:lnTo>
                      <a:pt x="0" y="266"/>
                    </a:lnTo>
                    <a:lnTo>
                      <a:pt x="0" y="266"/>
                    </a:lnTo>
                    <a:lnTo>
                      <a:pt x="0" y="272"/>
                    </a:lnTo>
                    <a:lnTo>
                      <a:pt x="4" y="275"/>
                    </a:lnTo>
                    <a:lnTo>
                      <a:pt x="9" y="275"/>
                    </a:lnTo>
                    <a:lnTo>
                      <a:pt x="15" y="274"/>
                    </a:lnTo>
                    <a:lnTo>
                      <a:pt x="53" y="250"/>
                    </a:lnTo>
                    <a:lnTo>
                      <a:pt x="53" y="250"/>
                    </a:lnTo>
                    <a:lnTo>
                      <a:pt x="58" y="245"/>
                    </a:lnTo>
                    <a:lnTo>
                      <a:pt x="60" y="241"/>
                    </a:lnTo>
                    <a:lnTo>
                      <a:pt x="58" y="236"/>
                    </a:lnTo>
                    <a:lnTo>
                      <a:pt x="53" y="232"/>
                    </a:lnTo>
                    <a:lnTo>
                      <a:pt x="53" y="232"/>
                    </a:lnTo>
                    <a:close/>
                    <a:moveTo>
                      <a:pt x="307" y="214"/>
                    </a:moveTo>
                    <a:lnTo>
                      <a:pt x="102" y="214"/>
                    </a:lnTo>
                    <a:lnTo>
                      <a:pt x="102" y="214"/>
                    </a:lnTo>
                    <a:lnTo>
                      <a:pt x="95" y="216"/>
                    </a:lnTo>
                    <a:lnTo>
                      <a:pt x="91" y="219"/>
                    </a:lnTo>
                    <a:lnTo>
                      <a:pt x="85" y="225"/>
                    </a:lnTo>
                    <a:lnTo>
                      <a:pt x="85" y="232"/>
                    </a:lnTo>
                    <a:lnTo>
                      <a:pt x="85" y="248"/>
                    </a:lnTo>
                    <a:lnTo>
                      <a:pt x="85" y="248"/>
                    </a:lnTo>
                    <a:lnTo>
                      <a:pt x="85" y="256"/>
                    </a:lnTo>
                    <a:lnTo>
                      <a:pt x="91" y="261"/>
                    </a:lnTo>
                    <a:lnTo>
                      <a:pt x="95" y="265"/>
                    </a:lnTo>
                    <a:lnTo>
                      <a:pt x="102" y="266"/>
                    </a:lnTo>
                    <a:lnTo>
                      <a:pt x="307" y="266"/>
                    </a:lnTo>
                    <a:lnTo>
                      <a:pt x="307" y="266"/>
                    </a:lnTo>
                    <a:lnTo>
                      <a:pt x="314" y="265"/>
                    </a:lnTo>
                    <a:lnTo>
                      <a:pt x="319" y="261"/>
                    </a:lnTo>
                    <a:lnTo>
                      <a:pt x="323" y="256"/>
                    </a:lnTo>
                    <a:lnTo>
                      <a:pt x="323" y="248"/>
                    </a:lnTo>
                    <a:lnTo>
                      <a:pt x="323" y="232"/>
                    </a:lnTo>
                    <a:lnTo>
                      <a:pt x="323" y="232"/>
                    </a:lnTo>
                    <a:lnTo>
                      <a:pt x="323" y="225"/>
                    </a:lnTo>
                    <a:lnTo>
                      <a:pt x="319" y="219"/>
                    </a:lnTo>
                    <a:lnTo>
                      <a:pt x="314" y="216"/>
                    </a:lnTo>
                    <a:lnTo>
                      <a:pt x="307" y="214"/>
                    </a:lnTo>
                    <a:lnTo>
                      <a:pt x="307" y="21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734874" y="2922578"/>
            <a:ext cx="557634" cy="2419014"/>
            <a:chOff x="4364896" y="2946979"/>
            <a:chExt cx="557634" cy="2419014"/>
          </a:xfrm>
        </p:grpSpPr>
        <p:sp>
          <p:nvSpPr>
            <p:cNvPr id="37" name="Oval 14"/>
            <p:cNvSpPr/>
            <p:nvPr/>
          </p:nvSpPr>
          <p:spPr>
            <a:xfrm>
              <a:off x="4504442" y="5088321"/>
              <a:ext cx="277572" cy="277672"/>
            </a:xfrm>
            <a:prstGeom prst="ellipse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8" name="Straight Connector 34"/>
            <p:cNvCxnSpPr/>
            <p:nvPr/>
          </p:nvCxnSpPr>
          <p:spPr>
            <a:xfrm rot="5400000">
              <a:off x="4023890" y="4467527"/>
              <a:ext cx="1238545" cy="2117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39" name="Group 62"/>
            <p:cNvGrpSpPr/>
            <p:nvPr/>
          </p:nvGrpSpPr>
          <p:grpSpPr>
            <a:xfrm>
              <a:off x="4364896" y="2946979"/>
              <a:ext cx="557634" cy="557836"/>
              <a:chOff x="3506811" y="2444065"/>
              <a:chExt cx="418280" cy="418280"/>
            </a:xfrm>
          </p:grpSpPr>
          <p:sp>
            <p:nvSpPr>
              <p:cNvPr id="40" name="Teardrop 33"/>
              <p:cNvSpPr/>
              <p:nvPr/>
            </p:nvSpPr>
            <p:spPr>
              <a:xfrm rot="8100000">
                <a:off x="3506811" y="2444065"/>
                <a:ext cx="418280" cy="418280"/>
              </a:xfrm>
              <a:prstGeom prst="teardrop">
                <a:avLst>
                  <a:gd name="adj" fmla="val 131619"/>
                </a:avLst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103"/>
              <p:cNvSpPr>
                <a:spLocks/>
              </p:cNvSpPr>
              <p:nvPr/>
            </p:nvSpPr>
            <p:spPr bwMode="auto">
              <a:xfrm>
                <a:off x="3628143" y="2582692"/>
                <a:ext cx="187500" cy="166390"/>
              </a:xfrm>
              <a:custGeom>
                <a:avLst/>
                <a:gdLst/>
                <a:ahLst/>
                <a:cxnLst>
                  <a:cxn ang="0">
                    <a:pos x="300" y="79"/>
                  </a:cxn>
                  <a:cxn ang="0">
                    <a:pos x="220" y="1"/>
                  </a:cxn>
                  <a:cxn ang="0">
                    <a:pos x="220" y="1"/>
                  </a:cxn>
                  <a:cxn ang="0">
                    <a:pos x="218" y="0"/>
                  </a:cxn>
                  <a:cxn ang="0">
                    <a:pos x="218" y="0"/>
                  </a:cxn>
                  <a:cxn ang="0">
                    <a:pos x="216" y="3"/>
                  </a:cxn>
                  <a:cxn ang="0">
                    <a:pos x="216" y="47"/>
                  </a:cxn>
                  <a:cxn ang="0">
                    <a:pos x="216" y="47"/>
                  </a:cxn>
                  <a:cxn ang="0">
                    <a:pos x="200" y="49"/>
                  </a:cxn>
                  <a:cxn ang="0">
                    <a:pos x="185" y="50"/>
                  </a:cxn>
                  <a:cxn ang="0">
                    <a:pos x="155" y="56"/>
                  </a:cxn>
                  <a:cxn ang="0">
                    <a:pos x="127" y="67"/>
                  </a:cxn>
                  <a:cxn ang="0">
                    <a:pos x="102" y="81"/>
                  </a:cxn>
                  <a:cxn ang="0">
                    <a:pos x="102" y="81"/>
                  </a:cxn>
                  <a:cxn ang="0">
                    <a:pos x="87" y="90"/>
                  </a:cxn>
                  <a:cxn ang="0">
                    <a:pos x="75" y="101"/>
                  </a:cxn>
                  <a:cxn ang="0">
                    <a:pos x="62" y="114"/>
                  </a:cxn>
                  <a:cxn ang="0">
                    <a:pos x="49" y="127"/>
                  </a:cxn>
                  <a:cxn ang="0">
                    <a:pos x="49" y="127"/>
                  </a:cxn>
                  <a:cxn ang="0">
                    <a:pos x="39" y="141"/>
                  </a:cxn>
                  <a:cxn ang="0">
                    <a:pos x="29" y="157"/>
                  </a:cxn>
                  <a:cxn ang="0">
                    <a:pos x="20" y="172"/>
                  </a:cxn>
                  <a:cxn ang="0">
                    <a:pos x="15" y="190"/>
                  </a:cxn>
                  <a:cxn ang="0">
                    <a:pos x="10" y="206"/>
                  </a:cxn>
                  <a:cxn ang="0">
                    <a:pos x="4" y="224"/>
                  </a:cxn>
                  <a:cxn ang="0">
                    <a:pos x="2" y="244"/>
                  </a:cxn>
                  <a:cxn ang="0">
                    <a:pos x="0" y="263"/>
                  </a:cxn>
                  <a:cxn ang="0">
                    <a:pos x="0" y="263"/>
                  </a:cxn>
                  <a:cxn ang="0">
                    <a:pos x="2" y="266"/>
                  </a:cxn>
                  <a:cxn ang="0">
                    <a:pos x="4" y="266"/>
                  </a:cxn>
                  <a:cxn ang="0">
                    <a:pos x="64" y="266"/>
                  </a:cxn>
                  <a:cxn ang="0">
                    <a:pos x="64" y="266"/>
                  </a:cxn>
                  <a:cxn ang="0">
                    <a:pos x="66" y="266"/>
                  </a:cxn>
                  <a:cxn ang="0">
                    <a:pos x="66" y="266"/>
                  </a:cxn>
                  <a:cxn ang="0">
                    <a:pos x="66" y="263"/>
                  </a:cxn>
                  <a:cxn ang="0">
                    <a:pos x="66" y="263"/>
                  </a:cxn>
                  <a:cxn ang="0">
                    <a:pos x="68" y="250"/>
                  </a:cxn>
                  <a:cxn ang="0">
                    <a:pos x="69" y="237"/>
                  </a:cxn>
                  <a:cxn ang="0">
                    <a:pos x="71" y="223"/>
                  </a:cxn>
                  <a:cxn ang="0">
                    <a:pos x="77" y="212"/>
                  </a:cxn>
                  <a:cxn ang="0">
                    <a:pos x="80" y="199"/>
                  </a:cxn>
                  <a:cxn ang="0">
                    <a:pos x="87" y="188"/>
                  </a:cxn>
                  <a:cxn ang="0">
                    <a:pos x="102" y="166"/>
                  </a:cxn>
                  <a:cxn ang="0">
                    <a:pos x="102" y="166"/>
                  </a:cxn>
                  <a:cxn ang="0">
                    <a:pos x="113" y="154"/>
                  </a:cxn>
                  <a:cxn ang="0">
                    <a:pos x="126" y="145"/>
                  </a:cxn>
                  <a:cxn ang="0">
                    <a:pos x="138" y="134"/>
                  </a:cxn>
                  <a:cxn ang="0">
                    <a:pos x="153" y="127"/>
                  </a:cxn>
                  <a:cxn ang="0">
                    <a:pos x="153" y="127"/>
                  </a:cxn>
                  <a:cxn ang="0">
                    <a:pos x="167" y="121"/>
                  </a:cxn>
                  <a:cxn ang="0">
                    <a:pos x="184" y="116"/>
                  </a:cxn>
                  <a:cxn ang="0">
                    <a:pos x="198" y="114"/>
                  </a:cxn>
                  <a:cxn ang="0">
                    <a:pos x="216" y="112"/>
                  </a:cxn>
                  <a:cxn ang="0">
                    <a:pos x="216" y="161"/>
                  </a:cxn>
                  <a:cxn ang="0">
                    <a:pos x="216" y="161"/>
                  </a:cxn>
                  <a:cxn ang="0">
                    <a:pos x="218" y="165"/>
                  </a:cxn>
                  <a:cxn ang="0">
                    <a:pos x="218" y="165"/>
                  </a:cxn>
                  <a:cxn ang="0">
                    <a:pos x="220" y="165"/>
                  </a:cxn>
                  <a:cxn ang="0">
                    <a:pos x="300" y="85"/>
                  </a:cxn>
                  <a:cxn ang="0">
                    <a:pos x="300" y="85"/>
                  </a:cxn>
                  <a:cxn ang="0">
                    <a:pos x="301" y="83"/>
                  </a:cxn>
                  <a:cxn ang="0">
                    <a:pos x="300" y="79"/>
                  </a:cxn>
                  <a:cxn ang="0">
                    <a:pos x="300" y="79"/>
                  </a:cxn>
                </a:cxnLst>
                <a:rect l="0" t="0" r="r" b="b"/>
                <a:pathLst>
                  <a:path w="301" h="266">
                    <a:moveTo>
                      <a:pt x="300" y="79"/>
                    </a:moveTo>
                    <a:lnTo>
                      <a:pt x="220" y="1"/>
                    </a:lnTo>
                    <a:lnTo>
                      <a:pt x="220" y="1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6" y="3"/>
                    </a:lnTo>
                    <a:lnTo>
                      <a:pt x="216" y="47"/>
                    </a:lnTo>
                    <a:lnTo>
                      <a:pt x="216" y="47"/>
                    </a:lnTo>
                    <a:lnTo>
                      <a:pt x="200" y="49"/>
                    </a:lnTo>
                    <a:lnTo>
                      <a:pt x="185" y="50"/>
                    </a:lnTo>
                    <a:lnTo>
                      <a:pt x="155" y="56"/>
                    </a:lnTo>
                    <a:lnTo>
                      <a:pt x="127" y="67"/>
                    </a:lnTo>
                    <a:lnTo>
                      <a:pt x="102" y="81"/>
                    </a:lnTo>
                    <a:lnTo>
                      <a:pt x="102" y="81"/>
                    </a:lnTo>
                    <a:lnTo>
                      <a:pt x="87" y="90"/>
                    </a:lnTo>
                    <a:lnTo>
                      <a:pt x="75" y="101"/>
                    </a:lnTo>
                    <a:lnTo>
                      <a:pt x="62" y="114"/>
                    </a:lnTo>
                    <a:lnTo>
                      <a:pt x="49" y="127"/>
                    </a:lnTo>
                    <a:lnTo>
                      <a:pt x="49" y="127"/>
                    </a:lnTo>
                    <a:lnTo>
                      <a:pt x="39" y="141"/>
                    </a:lnTo>
                    <a:lnTo>
                      <a:pt x="29" y="157"/>
                    </a:lnTo>
                    <a:lnTo>
                      <a:pt x="20" y="172"/>
                    </a:lnTo>
                    <a:lnTo>
                      <a:pt x="15" y="190"/>
                    </a:lnTo>
                    <a:lnTo>
                      <a:pt x="10" y="206"/>
                    </a:lnTo>
                    <a:lnTo>
                      <a:pt x="4" y="224"/>
                    </a:lnTo>
                    <a:lnTo>
                      <a:pt x="2" y="244"/>
                    </a:lnTo>
                    <a:lnTo>
                      <a:pt x="0" y="263"/>
                    </a:lnTo>
                    <a:lnTo>
                      <a:pt x="0" y="263"/>
                    </a:lnTo>
                    <a:lnTo>
                      <a:pt x="2" y="266"/>
                    </a:lnTo>
                    <a:lnTo>
                      <a:pt x="4" y="266"/>
                    </a:lnTo>
                    <a:lnTo>
                      <a:pt x="64" y="266"/>
                    </a:lnTo>
                    <a:lnTo>
                      <a:pt x="64" y="266"/>
                    </a:lnTo>
                    <a:lnTo>
                      <a:pt x="66" y="266"/>
                    </a:lnTo>
                    <a:lnTo>
                      <a:pt x="66" y="266"/>
                    </a:lnTo>
                    <a:lnTo>
                      <a:pt x="66" y="263"/>
                    </a:lnTo>
                    <a:lnTo>
                      <a:pt x="66" y="263"/>
                    </a:lnTo>
                    <a:lnTo>
                      <a:pt x="68" y="250"/>
                    </a:lnTo>
                    <a:lnTo>
                      <a:pt x="69" y="237"/>
                    </a:lnTo>
                    <a:lnTo>
                      <a:pt x="71" y="223"/>
                    </a:lnTo>
                    <a:lnTo>
                      <a:pt x="77" y="212"/>
                    </a:lnTo>
                    <a:lnTo>
                      <a:pt x="80" y="199"/>
                    </a:lnTo>
                    <a:lnTo>
                      <a:pt x="87" y="188"/>
                    </a:lnTo>
                    <a:lnTo>
                      <a:pt x="102" y="166"/>
                    </a:lnTo>
                    <a:lnTo>
                      <a:pt x="102" y="166"/>
                    </a:lnTo>
                    <a:lnTo>
                      <a:pt x="113" y="154"/>
                    </a:lnTo>
                    <a:lnTo>
                      <a:pt x="126" y="145"/>
                    </a:lnTo>
                    <a:lnTo>
                      <a:pt x="138" y="134"/>
                    </a:lnTo>
                    <a:lnTo>
                      <a:pt x="153" y="127"/>
                    </a:lnTo>
                    <a:lnTo>
                      <a:pt x="153" y="127"/>
                    </a:lnTo>
                    <a:lnTo>
                      <a:pt x="167" y="121"/>
                    </a:lnTo>
                    <a:lnTo>
                      <a:pt x="184" y="116"/>
                    </a:lnTo>
                    <a:lnTo>
                      <a:pt x="198" y="114"/>
                    </a:lnTo>
                    <a:lnTo>
                      <a:pt x="216" y="112"/>
                    </a:lnTo>
                    <a:lnTo>
                      <a:pt x="216" y="161"/>
                    </a:lnTo>
                    <a:lnTo>
                      <a:pt x="216" y="161"/>
                    </a:lnTo>
                    <a:lnTo>
                      <a:pt x="218" y="165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300" y="85"/>
                    </a:lnTo>
                    <a:lnTo>
                      <a:pt x="300" y="85"/>
                    </a:lnTo>
                    <a:lnTo>
                      <a:pt x="301" y="83"/>
                    </a:lnTo>
                    <a:lnTo>
                      <a:pt x="300" y="79"/>
                    </a:lnTo>
                    <a:lnTo>
                      <a:pt x="300" y="79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7848886" y="2907374"/>
            <a:ext cx="557634" cy="2419014"/>
            <a:chOff x="8924999" y="2946979"/>
            <a:chExt cx="557634" cy="2419014"/>
          </a:xfrm>
        </p:grpSpPr>
        <p:sp>
          <p:nvSpPr>
            <p:cNvPr id="43" name="Oval 18"/>
            <p:cNvSpPr/>
            <p:nvPr/>
          </p:nvSpPr>
          <p:spPr>
            <a:xfrm>
              <a:off x="9064545" y="5088321"/>
              <a:ext cx="277572" cy="277672"/>
            </a:xfrm>
            <a:prstGeom prst="ellipse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4" name="Straight Connector 24"/>
            <p:cNvCxnSpPr/>
            <p:nvPr/>
          </p:nvCxnSpPr>
          <p:spPr>
            <a:xfrm rot="5400000">
              <a:off x="8583993" y="4467527"/>
              <a:ext cx="1238545" cy="2117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45" name="Group 64"/>
            <p:cNvGrpSpPr/>
            <p:nvPr/>
          </p:nvGrpSpPr>
          <p:grpSpPr>
            <a:xfrm>
              <a:off x="8924999" y="2946979"/>
              <a:ext cx="557634" cy="557836"/>
              <a:chOff x="6650083" y="2444065"/>
              <a:chExt cx="418280" cy="418280"/>
            </a:xfrm>
          </p:grpSpPr>
          <p:sp>
            <p:nvSpPr>
              <p:cNvPr id="46" name="Teardrop 21"/>
              <p:cNvSpPr/>
              <p:nvPr/>
            </p:nvSpPr>
            <p:spPr>
              <a:xfrm rot="8100000">
                <a:off x="6650083" y="2444065"/>
                <a:ext cx="418280" cy="418280"/>
              </a:xfrm>
              <a:prstGeom prst="teardrop">
                <a:avLst>
                  <a:gd name="adj" fmla="val 131619"/>
                </a:avLst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47" name="Group 58"/>
              <p:cNvGrpSpPr/>
              <p:nvPr/>
            </p:nvGrpSpPr>
            <p:grpSpPr>
              <a:xfrm>
                <a:off x="6760454" y="2563811"/>
                <a:ext cx="188740" cy="250826"/>
                <a:chOff x="8429652" y="3143254"/>
                <a:chExt cx="241300" cy="320675"/>
              </a:xfrm>
              <a:solidFill>
                <a:sysClr val="window" lastClr="FFFFFF"/>
              </a:solidFill>
            </p:grpSpPr>
            <p:sp>
              <p:nvSpPr>
                <p:cNvPr id="48" name="Freeform 108"/>
                <p:cNvSpPr>
                  <a:spLocks noEditPoints="1"/>
                </p:cNvSpPr>
                <p:nvPr/>
              </p:nvSpPr>
              <p:spPr bwMode="auto">
                <a:xfrm>
                  <a:off x="8429652" y="3143254"/>
                  <a:ext cx="241300" cy="320675"/>
                </a:xfrm>
                <a:custGeom>
                  <a:avLst/>
                  <a:gdLst/>
                  <a:ahLst/>
                  <a:cxnLst>
                    <a:cxn ang="0">
                      <a:pos x="136" y="2"/>
                    </a:cxn>
                    <a:cxn ang="0">
                      <a:pos x="92" y="13"/>
                    </a:cxn>
                    <a:cxn ang="0">
                      <a:pos x="56" y="35"/>
                    </a:cxn>
                    <a:cxn ang="0">
                      <a:pos x="25" y="67"/>
                    </a:cxn>
                    <a:cxn ang="0">
                      <a:pos x="7" y="107"/>
                    </a:cxn>
                    <a:cxn ang="0">
                      <a:pos x="0" y="153"/>
                    </a:cxn>
                    <a:cxn ang="0">
                      <a:pos x="5" y="187"/>
                    </a:cxn>
                    <a:cxn ang="0">
                      <a:pos x="25" y="236"/>
                    </a:cxn>
                    <a:cxn ang="0">
                      <a:pos x="63" y="274"/>
                    </a:cxn>
                    <a:cxn ang="0">
                      <a:pos x="69" y="278"/>
                    </a:cxn>
                    <a:cxn ang="0">
                      <a:pos x="76" y="301"/>
                    </a:cxn>
                    <a:cxn ang="0">
                      <a:pos x="76" y="354"/>
                    </a:cxn>
                    <a:cxn ang="0">
                      <a:pos x="83" y="372"/>
                    </a:cxn>
                    <a:cxn ang="0">
                      <a:pos x="140" y="401"/>
                    </a:cxn>
                    <a:cxn ang="0">
                      <a:pos x="150" y="405"/>
                    </a:cxn>
                    <a:cxn ang="0">
                      <a:pos x="214" y="376"/>
                    </a:cxn>
                    <a:cxn ang="0">
                      <a:pos x="225" y="367"/>
                    </a:cxn>
                    <a:cxn ang="0">
                      <a:pos x="228" y="303"/>
                    </a:cxn>
                    <a:cxn ang="0">
                      <a:pos x="230" y="289"/>
                    </a:cxn>
                    <a:cxn ang="0">
                      <a:pos x="243" y="270"/>
                    </a:cxn>
                    <a:cxn ang="0">
                      <a:pos x="261" y="256"/>
                    </a:cxn>
                    <a:cxn ang="0">
                      <a:pos x="288" y="216"/>
                    </a:cxn>
                    <a:cxn ang="0">
                      <a:pos x="301" y="169"/>
                    </a:cxn>
                    <a:cxn ang="0">
                      <a:pos x="301" y="136"/>
                    </a:cxn>
                    <a:cxn ang="0">
                      <a:pos x="290" y="93"/>
                    </a:cxn>
                    <a:cxn ang="0">
                      <a:pos x="268" y="57"/>
                    </a:cxn>
                    <a:cxn ang="0">
                      <a:pos x="236" y="28"/>
                    </a:cxn>
                    <a:cxn ang="0">
                      <a:pos x="196" y="8"/>
                    </a:cxn>
                    <a:cxn ang="0">
                      <a:pos x="150" y="0"/>
                    </a:cxn>
                    <a:cxn ang="0">
                      <a:pos x="100" y="354"/>
                    </a:cxn>
                    <a:cxn ang="0">
                      <a:pos x="203" y="303"/>
                    </a:cxn>
                    <a:cxn ang="0">
                      <a:pos x="100" y="303"/>
                    </a:cxn>
                    <a:cxn ang="0">
                      <a:pos x="203" y="303"/>
                    </a:cxn>
                    <a:cxn ang="0">
                      <a:pos x="230" y="249"/>
                    </a:cxn>
                    <a:cxn ang="0">
                      <a:pos x="210" y="270"/>
                    </a:cxn>
                    <a:cxn ang="0">
                      <a:pos x="96" y="278"/>
                    </a:cxn>
                    <a:cxn ang="0">
                      <a:pos x="85" y="260"/>
                    </a:cxn>
                    <a:cxn ang="0">
                      <a:pos x="67" y="245"/>
                    </a:cxn>
                    <a:cxn ang="0">
                      <a:pos x="40" y="211"/>
                    </a:cxn>
                    <a:cxn ang="0">
                      <a:pos x="27" y="167"/>
                    </a:cxn>
                    <a:cxn ang="0">
                      <a:pos x="25" y="140"/>
                    </a:cxn>
                    <a:cxn ang="0">
                      <a:pos x="36" y="104"/>
                    </a:cxn>
                    <a:cxn ang="0">
                      <a:pos x="54" y="71"/>
                    </a:cxn>
                    <a:cxn ang="0">
                      <a:pos x="82" y="47"/>
                    </a:cxn>
                    <a:cxn ang="0">
                      <a:pos x="114" y="31"/>
                    </a:cxn>
                    <a:cxn ang="0">
                      <a:pos x="150" y="26"/>
                    </a:cxn>
                    <a:cxn ang="0">
                      <a:pos x="176" y="29"/>
                    </a:cxn>
                    <a:cxn ang="0">
                      <a:pos x="212" y="42"/>
                    </a:cxn>
                    <a:cxn ang="0">
                      <a:pos x="239" y="64"/>
                    </a:cxn>
                    <a:cxn ang="0">
                      <a:pos x="261" y="93"/>
                    </a:cxn>
                    <a:cxn ang="0">
                      <a:pos x="274" y="127"/>
                    </a:cxn>
                    <a:cxn ang="0">
                      <a:pos x="277" y="153"/>
                    </a:cxn>
                    <a:cxn ang="0">
                      <a:pos x="270" y="192"/>
                    </a:cxn>
                    <a:cxn ang="0">
                      <a:pos x="250" y="229"/>
                    </a:cxn>
                    <a:cxn ang="0">
                      <a:pos x="232" y="249"/>
                    </a:cxn>
                  </a:cxnLst>
                  <a:rect l="0" t="0" r="r" b="b"/>
                  <a:pathLst>
                    <a:path w="303" h="405">
                      <a:moveTo>
                        <a:pt x="150" y="0"/>
                      </a:moveTo>
                      <a:lnTo>
                        <a:pt x="150" y="0"/>
                      </a:lnTo>
                      <a:lnTo>
                        <a:pt x="136" y="2"/>
                      </a:lnTo>
                      <a:lnTo>
                        <a:pt x="121" y="4"/>
                      </a:lnTo>
                      <a:lnTo>
                        <a:pt x="107" y="8"/>
                      </a:lnTo>
                      <a:lnTo>
                        <a:pt x="92" y="13"/>
                      </a:lnTo>
                      <a:lnTo>
                        <a:pt x="80" y="18"/>
                      </a:lnTo>
                      <a:lnTo>
                        <a:pt x="67" y="28"/>
                      </a:lnTo>
                      <a:lnTo>
                        <a:pt x="56" y="35"/>
                      </a:lnTo>
                      <a:lnTo>
                        <a:pt x="45" y="46"/>
                      </a:lnTo>
                      <a:lnTo>
                        <a:pt x="34" y="57"/>
                      </a:lnTo>
                      <a:lnTo>
                        <a:pt x="25" y="67"/>
                      </a:lnTo>
                      <a:lnTo>
                        <a:pt x="18" y="80"/>
                      </a:lnTo>
                      <a:lnTo>
                        <a:pt x="13" y="93"/>
                      </a:lnTo>
                      <a:lnTo>
                        <a:pt x="7" y="107"/>
                      </a:lnTo>
                      <a:lnTo>
                        <a:pt x="4" y="122"/>
                      </a:lnTo>
                      <a:lnTo>
                        <a:pt x="2" y="136"/>
                      </a:lnTo>
                      <a:lnTo>
                        <a:pt x="0" y="153"/>
                      </a:lnTo>
                      <a:lnTo>
                        <a:pt x="0" y="153"/>
                      </a:lnTo>
                      <a:lnTo>
                        <a:pt x="2" y="171"/>
                      </a:lnTo>
                      <a:lnTo>
                        <a:pt x="5" y="187"/>
                      </a:lnTo>
                      <a:lnTo>
                        <a:pt x="9" y="205"/>
                      </a:lnTo>
                      <a:lnTo>
                        <a:pt x="16" y="221"/>
                      </a:lnTo>
                      <a:lnTo>
                        <a:pt x="25" y="236"/>
                      </a:lnTo>
                      <a:lnTo>
                        <a:pt x="36" y="251"/>
                      </a:lnTo>
                      <a:lnTo>
                        <a:pt x="49" y="263"/>
                      </a:lnTo>
                      <a:lnTo>
                        <a:pt x="63" y="274"/>
                      </a:lnTo>
                      <a:lnTo>
                        <a:pt x="65" y="276"/>
                      </a:lnTo>
                      <a:lnTo>
                        <a:pt x="65" y="276"/>
                      </a:lnTo>
                      <a:lnTo>
                        <a:pt x="69" y="278"/>
                      </a:lnTo>
                      <a:lnTo>
                        <a:pt x="71" y="281"/>
                      </a:lnTo>
                      <a:lnTo>
                        <a:pt x="74" y="290"/>
                      </a:lnTo>
                      <a:lnTo>
                        <a:pt x="76" y="301"/>
                      </a:lnTo>
                      <a:lnTo>
                        <a:pt x="76" y="303"/>
                      </a:lnTo>
                      <a:lnTo>
                        <a:pt x="76" y="354"/>
                      </a:lnTo>
                      <a:lnTo>
                        <a:pt x="76" y="354"/>
                      </a:lnTo>
                      <a:lnTo>
                        <a:pt x="76" y="359"/>
                      </a:lnTo>
                      <a:lnTo>
                        <a:pt x="80" y="367"/>
                      </a:lnTo>
                      <a:lnTo>
                        <a:pt x="83" y="372"/>
                      </a:lnTo>
                      <a:lnTo>
                        <a:pt x="89" y="376"/>
                      </a:lnTo>
                      <a:lnTo>
                        <a:pt x="140" y="401"/>
                      </a:lnTo>
                      <a:lnTo>
                        <a:pt x="140" y="401"/>
                      </a:lnTo>
                      <a:lnTo>
                        <a:pt x="145" y="403"/>
                      </a:lnTo>
                      <a:lnTo>
                        <a:pt x="150" y="405"/>
                      </a:lnTo>
                      <a:lnTo>
                        <a:pt x="150" y="405"/>
                      </a:lnTo>
                      <a:lnTo>
                        <a:pt x="158" y="403"/>
                      </a:lnTo>
                      <a:lnTo>
                        <a:pt x="163" y="401"/>
                      </a:lnTo>
                      <a:lnTo>
                        <a:pt x="214" y="376"/>
                      </a:lnTo>
                      <a:lnTo>
                        <a:pt x="214" y="376"/>
                      </a:lnTo>
                      <a:lnTo>
                        <a:pt x="219" y="372"/>
                      </a:lnTo>
                      <a:lnTo>
                        <a:pt x="225" y="367"/>
                      </a:lnTo>
                      <a:lnTo>
                        <a:pt x="227" y="359"/>
                      </a:lnTo>
                      <a:lnTo>
                        <a:pt x="228" y="354"/>
                      </a:lnTo>
                      <a:lnTo>
                        <a:pt x="228" y="303"/>
                      </a:lnTo>
                      <a:lnTo>
                        <a:pt x="228" y="303"/>
                      </a:lnTo>
                      <a:lnTo>
                        <a:pt x="228" y="296"/>
                      </a:lnTo>
                      <a:lnTo>
                        <a:pt x="230" y="289"/>
                      </a:lnTo>
                      <a:lnTo>
                        <a:pt x="236" y="278"/>
                      </a:lnTo>
                      <a:lnTo>
                        <a:pt x="241" y="272"/>
                      </a:lnTo>
                      <a:lnTo>
                        <a:pt x="243" y="270"/>
                      </a:lnTo>
                      <a:lnTo>
                        <a:pt x="248" y="267"/>
                      </a:lnTo>
                      <a:lnTo>
                        <a:pt x="248" y="267"/>
                      </a:lnTo>
                      <a:lnTo>
                        <a:pt x="261" y="256"/>
                      </a:lnTo>
                      <a:lnTo>
                        <a:pt x="272" y="243"/>
                      </a:lnTo>
                      <a:lnTo>
                        <a:pt x="281" y="231"/>
                      </a:lnTo>
                      <a:lnTo>
                        <a:pt x="288" y="216"/>
                      </a:lnTo>
                      <a:lnTo>
                        <a:pt x="294" y="200"/>
                      </a:lnTo>
                      <a:lnTo>
                        <a:pt x="299" y="185"/>
                      </a:lnTo>
                      <a:lnTo>
                        <a:pt x="301" y="169"/>
                      </a:lnTo>
                      <a:lnTo>
                        <a:pt x="303" y="153"/>
                      </a:lnTo>
                      <a:lnTo>
                        <a:pt x="303" y="153"/>
                      </a:lnTo>
                      <a:lnTo>
                        <a:pt x="301" y="136"/>
                      </a:lnTo>
                      <a:lnTo>
                        <a:pt x="299" y="122"/>
                      </a:lnTo>
                      <a:lnTo>
                        <a:pt x="295" y="107"/>
                      </a:lnTo>
                      <a:lnTo>
                        <a:pt x="290" y="93"/>
                      </a:lnTo>
                      <a:lnTo>
                        <a:pt x="285" y="80"/>
                      </a:lnTo>
                      <a:lnTo>
                        <a:pt x="275" y="67"/>
                      </a:lnTo>
                      <a:lnTo>
                        <a:pt x="268" y="57"/>
                      </a:lnTo>
                      <a:lnTo>
                        <a:pt x="257" y="46"/>
                      </a:lnTo>
                      <a:lnTo>
                        <a:pt x="246" y="35"/>
                      </a:lnTo>
                      <a:lnTo>
                        <a:pt x="236" y="28"/>
                      </a:lnTo>
                      <a:lnTo>
                        <a:pt x="223" y="18"/>
                      </a:lnTo>
                      <a:lnTo>
                        <a:pt x="210" y="13"/>
                      </a:lnTo>
                      <a:lnTo>
                        <a:pt x="196" y="8"/>
                      </a:lnTo>
                      <a:lnTo>
                        <a:pt x="181" y="4"/>
                      </a:lnTo>
                      <a:lnTo>
                        <a:pt x="167" y="2"/>
                      </a:lnTo>
                      <a:lnTo>
                        <a:pt x="150" y="0"/>
                      </a:lnTo>
                      <a:lnTo>
                        <a:pt x="150" y="0"/>
                      </a:lnTo>
                      <a:close/>
                      <a:moveTo>
                        <a:pt x="150" y="379"/>
                      </a:moveTo>
                      <a:lnTo>
                        <a:pt x="100" y="354"/>
                      </a:lnTo>
                      <a:lnTo>
                        <a:pt x="203" y="354"/>
                      </a:lnTo>
                      <a:lnTo>
                        <a:pt x="150" y="379"/>
                      </a:lnTo>
                      <a:close/>
                      <a:moveTo>
                        <a:pt x="203" y="303"/>
                      </a:moveTo>
                      <a:lnTo>
                        <a:pt x="203" y="328"/>
                      </a:lnTo>
                      <a:lnTo>
                        <a:pt x="100" y="328"/>
                      </a:lnTo>
                      <a:lnTo>
                        <a:pt x="100" y="303"/>
                      </a:lnTo>
                      <a:lnTo>
                        <a:pt x="100" y="303"/>
                      </a:lnTo>
                      <a:lnTo>
                        <a:pt x="203" y="303"/>
                      </a:lnTo>
                      <a:lnTo>
                        <a:pt x="203" y="303"/>
                      </a:lnTo>
                      <a:close/>
                      <a:moveTo>
                        <a:pt x="232" y="249"/>
                      </a:moveTo>
                      <a:lnTo>
                        <a:pt x="232" y="249"/>
                      </a:lnTo>
                      <a:lnTo>
                        <a:pt x="230" y="249"/>
                      </a:lnTo>
                      <a:lnTo>
                        <a:pt x="223" y="254"/>
                      </a:lnTo>
                      <a:lnTo>
                        <a:pt x="214" y="263"/>
                      </a:lnTo>
                      <a:lnTo>
                        <a:pt x="210" y="270"/>
                      </a:lnTo>
                      <a:lnTo>
                        <a:pt x="207" y="278"/>
                      </a:lnTo>
                      <a:lnTo>
                        <a:pt x="96" y="278"/>
                      </a:lnTo>
                      <a:lnTo>
                        <a:pt x="96" y="278"/>
                      </a:lnTo>
                      <a:lnTo>
                        <a:pt x="94" y="270"/>
                      </a:lnTo>
                      <a:lnTo>
                        <a:pt x="91" y="265"/>
                      </a:lnTo>
                      <a:lnTo>
                        <a:pt x="85" y="260"/>
                      </a:lnTo>
                      <a:lnTo>
                        <a:pt x="78" y="254"/>
                      </a:lnTo>
                      <a:lnTo>
                        <a:pt x="78" y="254"/>
                      </a:lnTo>
                      <a:lnTo>
                        <a:pt x="67" y="245"/>
                      </a:lnTo>
                      <a:lnTo>
                        <a:pt x="56" y="234"/>
                      </a:lnTo>
                      <a:lnTo>
                        <a:pt x="47" y="223"/>
                      </a:lnTo>
                      <a:lnTo>
                        <a:pt x="40" y="211"/>
                      </a:lnTo>
                      <a:lnTo>
                        <a:pt x="34" y="196"/>
                      </a:lnTo>
                      <a:lnTo>
                        <a:pt x="29" y="182"/>
                      </a:lnTo>
                      <a:lnTo>
                        <a:pt x="27" y="167"/>
                      </a:lnTo>
                      <a:lnTo>
                        <a:pt x="25" y="153"/>
                      </a:lnTo>
                      <a:lnTo>
                        <a:pt x="25" y="153"/>
                      </a:lnTo>
                      <a:lnTo>
                        <a:pt x="25" y="140"/>
                      </a:lnTo>
                      <a:lnTo>
                        <a:pt x="27" y="127"/>
                      </a:lnTo>
                      <a:lnTo>
                        <a:pt x="31" y="115"/>
                      </a:lnTo>
                      <a:lnTo>
                        <a:pt x="36" y="104"/>
                      </a:lnTo>
                      <a:lnTo>
                        <a:pt x="40" y="93"/>
                      </a:lnTo>
                      <a:lnTo>
                        <a:pt x="47" y="82"/>
                      </a:lnTo>
                      <a:lnTo>
                        <a:pt x="54" y="71"/>
                      </a:lnTo>
                      <a:lnTo>
                        <a:pt x="62" y="64"/>
                      </a:lnTo>
                      <a:lnTo>
                        <a:pt x="71" y="55"/>
                      </a:lnTo>
                      <a:lnTo>
                        <a:pt x="82" y="47"/>
                      </a:lnTo>
                      <a:lnTo>
                        <a:pt x="91" y="42"/>
                      </a:lnTo>
                      <a:lnTo>
                        <a:pt x="101" y="37"/>
                      </a:lnTo>
                      <a:lnTo>
                        <a:pt x="114" y="31"/>
                      </a:lnTo>
                      <a:lnTo>
                        <a:pt x="125" y="29"/>
                      </a:lnTo>
                      <a:lnTo>
                        <a:pt x="138" y="28"/>
                      </a:lnTo>
                      <a:lnTo>
                        <a:pt x="150" y="26"/>
                      </a:lnTo>
                      <a:lnTo>
                        <a:pt x="150" y="26"/>
                      </a:lnTo>
                      <a:lnTo>
                        <a:pt x="165" y="28"/>
                      </a:lnTo>
                      <a:lnTo>
                        <a:pt x="176" y="29"/>
                      </a:lnTo>
                      <a:lnTo>
                        <a:pt x="188" y="31"/>
                      </a:lnTo>
                      <a:lnTo>
                        <a:pt x="199" y="37"/>
                      </a:lnTo>
                      <a:lnTo>
                        <a:pt x="212" y="42"/>
                      </a:lnTo>
                      <a:lnTo>
                        <a:pt x="221" y="47"/>
                      </a:lnTo>
                      <a:lnTo>
                        <a:pt x="232" y="55"/>
                      </a:lnTo>
                      <a:lnTo>
                        <a:pt x="239" y="64"/>
                      </a:lnTo>
                      <a:lnTo>
                        <a:pt x="248" y="71"/>
                      </a:lnTo>
                      <a:lnTo>
                        <a:pt x="256" y="82"/>
                      </a:lnTo>
                      <a:lnTo>
                        <a:pt x="261" y="93"/>
                      </a:lnTo>
                      <a:lnTo>
                        <a:pt x="266" y="104"/>
                      </a:lnTo>
                      <a:lnTo>
                        <a:pt x="272" y="115"/>
                      </a:lnTo>
                      <a:lnTo>
                        <a:pt x="274" y="127"/>
                      </a:lnTo>
                      <a:lnTo>
                        <a:pt x="275" y="140"/>
                      </a:lnTo>
                      <a:lnTo>
                        <a:pt x="277" y="153"/>
                      </a:lnTo>
                      <a:lnTo>
                        <a:pt x="277" y="153"/>
                      </a:lnTo>
                      <a:lnTo>
                        <a:pt x="275" y="165"/>
                      </a:lnTo>
                      <a:lnTo>
                        <a:pt x="274" y="180"/>
                      </a:lnTo>
                      <a:lnTo>
                        <a:pt x="270" y="192"/>
                      </a:lnTo>
                      <a:lnTo>
                        <a:pt x="265" y="205"/>
                      </a:lnTo>
                      <a:lnTo>
                        <a:pt x="259" y="218"/>
                      </a:lnTo>
                      <a:lnTo>
                        <a:pt x="250" y="229"/>
                      </a:lnTo>
                      <a:lnTo>
                        <a:pt x="243" y="240"/>
                      </a:lnTo>
                      <a:lnTo>
                        <a:pt x="232" y="249"/>
                      </a:lnTo>
                      <a:lnTo>
                        <a:pt x="232" y="24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Freeform 109"/>
                <p:cNvSpPr>
                  <a:spLocks/>
                </p:cNvSpPr>
                <p:nvPr/>
              </p:nvSpPr>
              <p:spPr bwMode="auto">
                <a:xfrm>
                  <a:off x="8550302" y="3184529"/>
                  <a:ext cx="79375" cy="79375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9" y="2"/>
                    </a:cxn>
                    <a:cxn ang="0">
                      <a:pos x="4" y="4"/>
                    </a:cxn>
                    <a:cxn ang="0">
                      <a:pos x="2" y="7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2" y="18"/>
                    </a:cxn>
                    <a:cxn ang="0">
                      <a:pos x="4" y="22"/>
                    </a:cxn>
                    <a:cxn ang="0">
                      <a:pos x="9" y="24"/>
                    </a:cxn>
                    <a:cxn ang="0">
                      <a:pos x="13" y="25"/>
                    </a:cxn>
                    <a:cxn ang="0">
                      <a:pos x="13" y="25"/>
                    </a:cxn>
                    <a:cxn ang="0">
                      <a:pos x="24" y="27"/>
                    </a:cxn>
                    <a:cxn ang="0">
                      <a:pos x="35" y="31"/>
                    </a:cxn>
                    <a:cxn ang="0">
                      <a:pos x="46" y="36"/>
                    </a:cxn>
                    <a:cxn ang="0">
                      <a:pos x="57" y="44"/>
                    </a:cxn>
                    <a:cxn ang="0">
                      <a:pos x="64" y="53"/>
                    </a:cxn>
                    <a:cxn ang="0">
                      <a:pos x="71" y="64"/>
                    </a:cxn>
                    <a:cxn ang="0">
                      <a:pos x="75" y="76"/>
                    </a:cxn>
                    <a:cxn ang="0">
                      <a:pos x="77" y="89"/>
                    </a:cxn>
                    <a:cxn ang="0">
                      <a:pos x="77" y="89"/>
                    </a:cxn>
                    <a:cxn ang="0">
                      <a:pos x="78" y="94"/>
                    </a:cxn>
                    <a:cxn ang="0">
                      <a:pos x="80" y="98"/>
                    </a:cxn>
                    <a:cxn ang="0">
                      <a:pos x="84" y="102"/>
                    </a:cxn>
                    <a:cxn ang="0">
                      <a:pos x="89" y="102"/>
                    </a:cxn>
                    <a:cxn ang="0">
                      <a:pos x="89" y="102"/>
                    </a:cxn>
                    <a:cxn ang="0">
                      <a:pos x="95" y="102"/>
                    </a:cxn>
                    <a:cxn ang="0">
                      <a:pos x="98" y="98"/>
                    </a:cxn>
                    <a:cxn ang="0">
                      <a:pos x="100" y="94"/>
                    </a:cxn>
                    <a:cxn ang="0">
                      <a:pos x="102" y="89"/>
                    </a:cxn>
                    <a:cxn ang="0">
                      <a:pos x="102" y="89"/>
                    </a:cxn>
                    <a:cxn ang="0">
                      <a:pos x="100" y="69"/>
                    </a:cxn>
                    <a:cxn ang="0">
                      <a:pos x="95" y="51"/>
                    </a:cxn>
                    <a:cxn ang="0">
                      <a:pos x="86" y="36"/>
                    </a:cxn>
                    <a:cxn ang="0">
                      <a:pos x="75" y="24"/>
                    </a:cxn>
                    <a:cxn ang="0">
                      <a:pos x="60" y="13"/>
                    </a:cxn>
                    <a:cxn ang="0">
                      <a:pos x="46" y="6"/>
                    </a:cxn>
                    <a:cxn ang="0">
                      <a:pos x="29" y="2"/>
                    </a:cxn>
                    <a:cxn ang="0">
                      <a:pos x="13" y="0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02" h="102"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9" y="2"/>
                      </a:lnTo>
                      <a:lnTo>
                        <a:pt x="4" y="4"/>
                      </a:lnTo>
                      <a:lnTo>
                        <a:pt x="2" y="7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18"/>
                      </a:lnTo>
                      <a:lnTo>
                        <a:pt x="4" y="22"/>
                      </a:lnTo>
                      <a:lnTo>
                        <a:pt x="9" y="24"/>
                      </a:lnTo>
                      <a:lnTo>
                        <a:pt x="13" y="25"/>
                      </a:lnTo>
                      <a:lnTo>
                        <a:pt x="13" y="25"/>
                      </a:lnTo>
                      <a:lnTo>
                        <a:pt x="24" y="27"/>
                      </a:lnTo>
                      <a:lnTo>
                        <a:pt x="35" y="31"/>
                      </a:lnTo>
                      <a:lnTo>
                        <a:pt x="46" y="36"/>
                      </a:lnTo>
                      <a:lnTo>
                        <a:pt x="57" y="44"/>
                      </a:lnTo>
                      <a:lnTo>
                        <a:pt x="64" y="53"/>
                      </a:lnTo>
                      <a:lnTo>
                        <a:pt x="71" y="64"/>
                      </a:lnTo>
                      <a:lnTo>
                        <a:pt x="75" y="76"/>
                      </a:lnTo>
                      <a:lnTo>
                        <a:pt x="77" y="89"/>
                      </a:lnTo>
                      <a:lnTo>
                        <a:pt x="77" y="89"/>
                      </a:lnTo>
                      <a:lnTo>
                        <a:pt x="78" y="94"/>
                      </a:lnTo>
                      <a:lnTo>
                        <a:pt x="80" y="98"/>
                      </a:lnTo>
                      <a:lnTo>
                        <a:pt x="84" y="102"/>
                      </a:lnTo>
                      <a:lnTo>
                        <a:pt x="89" y="102"/>
                      </a:lnTo>
                      <a:lnTo>
                        <a:pt x="89" y="102"/>
                      </a:lnTo>
                      <a:lnTo>
                        <a:pt x="95" y="102"/>
                      </a:lnTo>
                      <a:lnTo>
                        <a:pt x="98" y="98"/>
                      </a:lnTo>
                      <a:lnTo>
                        <a:pt x="100" y="94"/>
                      </a:lnTo>
                      <a:lnTo>
                        <a:pt x="102" y="89"/>
                      </a:lnTo>
                      <a:lnTo>
                        <a:pt x="102" y="89"/>
                      </a:lnTo>
                      <a:lnTo>
                        <a:pt x="100" y="69"/>
                      </a:lnTo>
                      <a:lnTo>
                        <a:pt x="95" y="51"/>
                      </a:lnTo>
                      <a:lnTo>
                        <a:pt x="86" y="36"/>
                      </a:lnTo>
                      <a:lnTo>
                        <a:pt x="75" y="24"/>
                      </a:lnTo>
                      <a:lnTo>
                        <a:pt x="60" y="13"/>
                      </a:lnTo>
                      <a:lnTo>
                        <a:pt x="46" y="6"/>
                      </a:lnTo>
                      <a:lnTo>
                        <a:pt x="29" y="2"/>
                      </a:lnTo>
                      <a:lnTo>
                        <a:pt x="13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59" name="Rectangle 43">
            <a:extLst>
              <a:ext uri="{FF2B5EF4-FFF2-40B4-BE49-F238E27FC236}">
                <a16:creationId xmlns:a16="http://schemas.microsoft.com/office/drawing/2014/main" id="{3F0EE3B9-19A3-2642-8F73-08B7A944D8A5}"/>
              </a:ext>
            </a:extLst>
          </p:cNvPr>
          <p:cNvSpPr/>
          <p:nvPr/>
        </p:nvSpPr>
        <p:spPr>
          <a:xfrm>
            <a:off x="5371544" y="2234071"/>
            <a:ext cx="2318740" cy="240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Adjust the network structure, parameter</a:t>
            </a:r>
          </a:p>
        </p:txBody>
      </p:sp>
      <p:sp>
        <p:nvSpPr>
          <p:cNvPr id="60" name="Rectangle 43">
            <a:extLst>
              <a:ext uri="{FF2B5EF4-FFF2-40B4-BE49-F238E27FC236}">
                <a16:creationId xmlns:a16="http://schemas.microsoft.com/office/drawing/2014/main" id="{1BAB1F47-F9AD-B049-9409-1E877E5E753C}"/>
              </a:ext>
            </a:extLst>
          </p:cNvPr>
          <p:cNvSpPr/>
          <p:nvPr/>
        </p:nvSpPr>
        <p:spPr>
          <a:xfrm>
            <a:off x="8527063" y="2279439"/>
            <a:ext cx="3051362" cy="240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Try to predict general result instead of specific result</a:t>
            </a:r>
          </a:p>
        </p:txBody>
      </p:sp>
    </p:spTree>
    <p:extLst>
      <p:ext uri="{BB962C8B-B14F-4D97-AF65-F5344CB8AC3E}">
        <p14:creationId xmlns:p14="http://schemas.microsoft.com/office/powerpoint/2010/main" val="31900330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59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36376" y="2672504"/>
            <a:ext cx="3319244" cy="1230666"/>
            <a:chOff x="4615322" y="2848154"/>
            <a:chExt cx="2935705" cy="1230666"/>
          </a:xfrm>
        </p:grpSpPr>
        <p:sp>
          <p:nvSpPr>
            <p:cNvPr id="6" name="文本框 5"/>
            <p:cNvSpPr txBox="1"/>
            <p:nvPr/>
          </p:nvSpPr>
          <p:spPr>
            <a:xfrm>
              <a:off x="4683548" y="2925223"/>
              <a:ext cx="27992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THANK YOU</a:t>
              </a:r>
              <a:endParaRPr lang="zh-CN" altLang="en-US" sz="4000" dirty="0"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49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4186639" y="2725757"/>
            <a:ext cx="262283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Arial" panose="020B0604020202020204" pitchFamily="34" charset="0"/>
                <a:ea typeface="思源黑体 CN Bold" panose="020B0800000000000000" pitchFamily="34" charset="-122"/>
              </a:rPr>
              <a:t>Outline</a:t>
            </a:r>
            <a:endParaRPr lang="zh-CN" altLang="en-US" sz="6000" dirty="0">
              <a:latin typeface="Arial" panose="020B0604020202020204" pitchFamily="34" charset="0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04869" y="970953"/>
            <a:ext cx="1963871" cy="806290"/>
            <a:chOff x="7779199" y="970953"/>
            <a:chExt cx="1963871" cy="806290"/>
          </a:xfrm>
        </p:grpSpPr>
        <p:sp>
          <p:nvSpPr>
            <p:cNvPr id="13" name="矩形 12"/>
            <p:cNvSpPr/>
            <p:nvPr/>
          </p:nvSpPr>
          <p:spPr>
            <a:xfrm>
              <a:off x="7779199" y="1438689"/>
              <a:ext cx="19638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600" dirty="0">
                  <a:latin typeface="Arial" panose="020B0604020202020204" pitchFamily="34" charset="0"/>
                  <a:ea typeface="思源黑体 CN Bold" panose="020B0800000000000000" pitchFamily="34" charset="-122"/>
                  <a:cs typeface="Arial" panose="020B0604020202020204" pitchFamily="34" charset="0"/>
                </a:rPr>
                <a:t>Project Architecture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04869" y="2222427"/>
            <a:ext cx="2953053" cy="800145"/>
            <a:chOff x="7779199" y="2222427"/>
            <a:chExt cx="2953053" cy="800145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矩形 17"/>
            <p:cNvSpPr/>
            <p:nvPr/>
          </p:nvSpPr>
          <p:spPr>
            <a:xfrm>
              <a:off x="7779199" y="2684018"/>
              <a:ext cx="29530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600" dirty="0">
                  <a:latin typeface="Arial" panose="020B0604020202020204" pitchFamily="34" charset="0"/>
                  <a:ea typeface="思源黑体 CN Bold" panose="020B0800000000000000" pitchFamily="34" charset="-122"/>
                  <a:cs typeface="Arial" panose="020B0604020202020204" pitchFamily="34" charset="0"/>
                </a:rPr>
                <a:t>Data Cleaning &amp; Key Features</a:t>
              </a:r>
              <a:endParaRPr lang="zh-CN" altLang="en-US" sz="1600" dirty="0"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204869" y="3473901"/>
            <a:ext cx="2538965" cy="778585"/>
            <a:chOff x="7779199" y="3473901"/>
            <a:chExt cx="2538965" cy="778585"/>
          </a:xfrm>
        </p:grpSpPr>
        <p:grpSp>
          <p:nvGrpSpPr>
            <p:cNvPr id="24" name="组合 23"/>
            <p:cNvGrpSpPr/>
            <p:nvPr/>
          </p:nvGrpSpPr>
          <p:grpSpPr>
            <a:xfrm>
              <a:off x="7789473" y="3473901"/>
              <a:ext cx="942975" cy="523220"/>
              <a:chOff x="6095999" y="3498928"/>
              <a:chExt cx="942975" cy="523220"/>
            </a:xfrm>
          </p:grpSpPr>
          <p:sp>
            <p:nvSpPr>
              <p:cNvPr id="28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矩形 26"/>
            <p:cNvSpPr/>
            <p:nvPr/>
          </p:nvSpPr>
          <p:spPr>
            <a:xfrm>
              <a:off x="7779199" y="3913932"/>
              <a:ext cx="25389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600" dirty="0">
                  <a:latin typeface="Arial" panose="020B0604020202020204" pitchFamily="34" charset="0"/>
                  <a:ea typeface="思源黑体 CN Bold" panose="020B0800000000000000" pitchFamily="34" charset="-122"/>
                  <a:cs typeface="Arial" panose="020B0604020202020204" pitchFamily="34" charset="0"/>
                </a:rPr>
                <a:t>Visualization &amp; Interaction</a:t>
              </a:r>
              <a:endParaRPr lang="zh-CN" altLang="en-US" sz="1600" dirty="0"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04869" y="4725375"/>
            <a:ext cx="1015021" cy="802135"/>
            <a:chOff x="7779199" y="4725375"/>
            <a:chExt cx="1015021" cy="802135"/>
          </a:xfrm>
        </p:grpSpPr>
        <p:grpSp>
          <p:nvGrpSpPr>
            <p:cNvPr id="33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37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40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矩形 35"/>
            <p:cNvSpPr/>
            <p:nvPr/>
          </p:nvSpPr>
          <p:spPr>
            <a:xfrm>
              <a:off x="7779199" y="5188956"/>
              <a:ext cx="10150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600" dirty="0">
                  <a:latin typeface="Arial" panose="020B0604020202020204" pitchFamily="34" charset="0"/>
                  <a:ea typeface="思源黑体 CN Bold" panose="020B0800000000000000" pitchFamily="34" charset="-122"/>
                  <a:cs typeface="Arial" panose="020B0604020202020204" pitchFamily="34" charset="0"/>
                </a:rPr>
                <a:t>Modeling</a:t>
              </a:r>
              <a:endParaRPr lang="zh-CN" altLang="en-US" sz="1600" dirty="0"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1"/>
    </mc:Choice>
    <mc:Fallback xmlns="">
      <p:transition spd="slow" advTm="1387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3830" y="662414"/>
            <a:ext cx="420313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2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Project Architecture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8893C88-F528-9E46-8EF4-7D9A168E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26" y="1217434"/>
            <a:ext cx="9144000" cy="53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"/>
    </mc:Choice>
    <mc:Fallback xmlns="">
      <p:transition spd="slow" advTm="4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B7987-CE89-514F-8F6E-18491438974E}"/>
              </a:ext>
            </a:extLst>
          </p:cNvPr>
          <p:cNvSpPr txBox="1"/>
          <p:nvPr/>
        </p:nvSpPr>
        <p:spPr>
          <a:xfrm>
            <a:off x="843830" y="662414"/>
            <a:ext cx="501043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2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Data Cleaning &amp; Key</a:t>
            </a:r>
            <a:r>
              <a:rPr lang="zh-CN" altLang="en-US" sz="2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Features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87108C-F0B4-5F43-8348-6D2A534A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8" y="2151117"/>
            <a:ext cx="6604000" cy="2387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057A0C-51D9-704C-96BF-7EA324E8F237}"/>
              </a:ext>
            </a:extLst>
          </p:cNvPr>
          <p:cNvSpPr txBox="1"/>
          <p:nvPr/>
        </p:nvSpPr>
        <p:spPr>
          <a:xfrm>
            <a:off x="7367752" y="1775256"/>
            <a:ext cx="44143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Reporting area: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Areas where crimes happened, preprocessed with pandas.to_numeric and one hot encoder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Shooting: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whether crimes contain shooting or not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Hour, Day, Month, Year: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Specific time for crimes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Lat, Long: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Latitude and Longitude for crime cases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Offense Group: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 which crimes belong to, ex: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Motor Vehicle Accident Response, Larceny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2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"/>
    </mc:Choice>
    <mc:Fallback xmlns="">
      <p:transition spd="slow" advTm="8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DD263A3-2A36-1041-B63A-FA2330BA2871}"/>
              </a:ext>
            </a:extLst>
          </p:cNvPr>
          <p:cNvSpPr txBox="1"/>
          <p:nvPr/>
        </p:nvSpPr>
        <p:spPr>
          <a:xfrm>
            <a:off x="843829" y="662414"/>
            <a:ext cx="564105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2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Data Visualization &amp; Interaction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B7DAC6-74AF-B549-8F2F-5E6A3B940E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0385" y="1208688"/>
            <a:ext cx="36576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ED55A9-DA37-EC4E-BB35-1C36BE4C8B4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0385" y="3951888"/>
            <a:ext cx="3657600" cy="2743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ABD3329-74C9-1047-AEE5-AE05FB7BDD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68968" y="1100996"/>
            <a:ext cx="3657600" cy="2743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27A0B92-B550-F14F-978F-ED01615E307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568968" y="3951888"/>
            <a:ext cx="3657600" cy="27432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9ECAA98-D5E2-7840-B23E-074353F391C6}"/>
              </a:ext>
            </a:extLst>
          </p:cNvPr>
          <p:cNvSpPr txBox="1"/>
          <p:nvPr/>
        </p:nvSpPr>
        <p:spPr>
          <a:xfrm>
            <a:off x="4254621" y="1208687"/>
            <a:ext cx="1912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Offense Group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  <a:p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Head OG:</a:t>
            </a:r>
          </a:p>
          <a:p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Motor Vehicle Accident Response, Larceny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CE5921-E856-494F-8F6D-781623242CAA}"/>
              </a:ext>
            </a:extLst>
          </p:cNvPr>
          <p:cNvSpPr txBox="1"/>
          <p:nvPr/>
        </p:nvSpPr>
        <p:spPr>
          <a:xfrm>
            <a:off x="4254621" y="3951888"/>
            <a:ext cx="1912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Happen Hour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  <a:p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Head HH: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17, 18, 16, 12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15A5E02-B1B5-A748-A625-A9618C7F7A53}"/>
              </a:ext>
            </a:extLst>
          </p:cNvPr>
          <p:cNvSpPr txBox="1"/>
          <p:nvPr/>
        </p:nvSpPr>
        <p:spPr>
          <a:xfrm>
            <a:off x="10279118" y="1208688"/>
            <a:ext cx="1912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Happen Streets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  <a:p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Head HS:</a:t>
            </a:r>
          </a:p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Washington St, Blue hill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ave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111DA8-60CF-D44C-9873-FD5244450E53}"/>
              </a:ext>
            </a:extLst>
          </p:cNvPr>
          <p:cNvSpPr txBox="1"/>
          <p:nvPr/>
        </p:nvSpPr>
        <p:spPr>
          <a:xfrm>
            <a:off x="10279118" y="3951888"/>
            <a:ext cx="1912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Shooting Year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  <a:p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Head SY:</a:t>
            </a:r>
          </a:p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2017, 2016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8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0"/>
    </mc:Choice>
    <mc:Fallback xmlns="">
      <p:transition spd="slow" advTm="185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47E627-77B4-0048-8A91-507E92A229A3}"/>
              </a:ext>
            </a:extLst>
          </p:cNvPr>
          <p:cNvSpPr txBox="1"/>
          <p:nvPr/>
        </p:nvSpPr>
        <p:spPr>
          <a:xfrm>
            <a:off x="843829" y="662414"/>
            <a:ext cx="564105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2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Data Visualization &amp; Interaction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7AD432-847B-0544-B65B-830BCB1A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29" y="1509330"/>
            <a:ext cx="4572000" cy="38071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C52C61-368D-0147-AFB7-E9C3EB82A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82" y="1509330"/>
            <a:ext cx="4572000" cy="35295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0531DD2-DBA6-CF4C-A764-96969FF68A42}"/>
              </a:ext>
            </a:extLst>
          </p:cNvPr>
          <p:cNvSpPr txBox="1"/>
          <p:nvPr/>
        </p:nvSpPr>
        <p:spPr>
          <a:xfrm>
            <a:off x="843829" y="5540133"/>
            <a:ext cx="4869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Crime spotting area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Geographical distribution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2EBF88-3111-5B4C-B912-E137F69C32F0}"/>
              </a:ext>
            </a:extLst>
          </p:cNvPr>
          <p:cNvSpPr txBox="1"/>
          <p:nvPr/>
        </p:nvSpPr>
        <p:spPr>
          <a:xfrm>
            <a:off x="7199586" y="5540133"/>
            <a:ext cx="486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Shooting area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interaction page</a:t>
            </a:r>
            <a:endParaRPr kumimoji="1"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7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3"/>
    </mc:Choice>
    <mc:Fallback xmlns="">
      <p:transition spd="slow" advTm="1946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B3B8F3-1074-5345-B42C-32A09E5CFA42}"/>
              </a:ext>
            </a:extLst>
          </p:cNvPr>
          <p:cNvSpPr txBox="1"/>
          <p:nvPr/>
        </p:nvSpPr>
        <p:spPr>
          <a:xfrm>
            <a:off x="843829" y="662414"/>
            <a:ext cx="564105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2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Modeling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CA27B4-AFD4-BA46-BE29-1FAAB16EACA1}"/>
              </a:ext>
            </a:extLst>
          </p:cNvPr>
          <p:cNvSpPr txBox="1"/>
          <p:nvPr/>
        </p:nvSpPr>
        <p:spPr>
          <a:xfrm>
            <a:off x="756745" y="1345324"/>
            <a:ext cx="4517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1.1 Linear Regression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1.2 Logistic Regression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 Classification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2.1 Naïve Bayes Classification</a:t>
            </a:r>
          </a:p>
          <a:p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2.3 Random Forest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3. Neural Network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4. KNN &amp; K-Means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1ADC85-A9F8-254F-9699-180CBFF4C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233" y="68365"/>
            <a:ext cx="3657600" cy="2649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0500B1-0F12-2042-A139-0FEB19C5EE7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41254" y="91424"/>
            <a:ext cx="4572000" cy="27432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FCAB017-590F-264C-9F8B-1425A8605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501421"/>
              </p:ext>
            </p:extLst>
          </p:nvPr>
        </p:nvGraphicFramePr>
        <p:xfrm>
          <a:off x="3857233" y="3312389"/>
          <a:ext cx="7792688" cy="230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53">
                  <a:extLst>
                    <a:ext uri="{9D8B030D-6E8A-4147-A177-3AD203B41FA5}">
                      <a16:colId xmlns:a16="http://schemas.microsoft.com/office/drawing/2014/main" val="421985672"/>
                    </a:ext>
                  </a:extLst>
                </a:gridCol>
                <a:gridCol w="1020453">
                  <a:extLst>
                    <a:ext uri="{9D8B030D-6E8A-4147-A177-3AD203B41FA5}">
                      <a16:colId xmlns:a16="http://schemas.microsoft.com/office/drawing/2014/main" val="1944363529"/>
                    </a:ext>
                  </a:extLst>
                </a:gridCol>
                <a:gridCol w="1105983">
                  <a:extLst>
                    <a:ext uri="{9D8B030D-6E8A-4147-A177-3AD203B41FA5}">
                      <a16:colId xmlns:a16="http://schemas.microsoft.com/office/drawing/2014/main" val="1373685462"/>
                    </a:ext>
                  </a:extLst>
                </a:gridCol>
                <a:gridCol w="1108808">
                  <a:extLst>
                    <a:ext uri="{9D8B030D-6E8A-4147-A177-3AD203B41FA5}">
                      <a16:colId xmlns:a16="http://schemas.microsoft.com/office/drawing/2014/main" val="3777819274"/>
                    </a:ext>
                  </a:extLst>
                </a:gridCol>
                <a:gridCol w="1178997">
                  <a:extLst>
                    <a:ext uri="{9D8B030D-6E8A-4147-A177-3AD203B41FA5}">
                      <a16:colId xmlns:a16="http://schemas.microsoft.com/office/drawing/2014/main" val="2775505578"/>
                    </a:ext>
                  </a:extLst>
                </a:gridCol>
                <a:gridCol w="11789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9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GaussianNB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b="1" i="0" kern="1200" dirty="0" err="1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BernoulliNB</a:t>
                      </a:r>
                      <a:endParaRPr lang="en" altLang="zh-CN" sz="1600" b="1" i="0" kern="12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b="1" i="0" kern="1200" dirty="0" err="1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Kneighbors</a:t>
                      </a:r>
                      <a:endParaRPr lang="en" altLang="zh-CN" sz="1600" b="1" i="0" kern="12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b="1" i="0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kern="1200" dirty="0" err="1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Decesion</a:t>
                      </a:r>
                      <a:r>
                        <a:rPr lang="en-US" altLang="zh-CN" sz="1600" b="1" i="0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Tree</a:t>
                      </a:r>
                      <a:r>
                        <a:rPr lang="en-US" altLang="zh-CN" sz="1600" b="1" i="0" kern="1200" baseline="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Classifier</a:t>
                      </a:r>
                      <a:endParaRPr lang="en" altLang="zh-CN" sz="1600" b="1" i="0" kern="12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US" altLang="zh-CN" sz="1600" b="1" i="0" kern="1200" baseline="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Forest</a:t>
                      </a:r>
                      <a:r>
                        <a:rPr lang="zh-CN" altLang="en-US" sz="1600" b="1" i="0" kern="1200" baseline="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i="0" kern="1200" baseline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Classifier</a:t>
                      </a:r>
                      <a:endParaRPr lang="en" altLang="zh-CN" sz="1600" b="1" i="0" kern="12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063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0.199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0.121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0.160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0.180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0.179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86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0.084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0.035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0.144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0.167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0.169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0.197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0.121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0.160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0.173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0.181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00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 score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0.153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0.050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0.029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0.169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18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91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67"/>
    </mc:Choice>
    <mc:Fallback xmlns="">
      <p:transition spd="slow" advTm="3586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5890" y="365409"/>
            <a:ext cx="6834224" cy="17312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Is</a:t>
            </a:r>
            <a:r>
              <a:rPr lang="zh-CN" altLang="en-US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it</a:t>
            </a:r>
            <a:r>
              <a:rPr lang="zh-CN" altLang="en-US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possible to use a neural network to predict crime’s probability?</a:t>
            </a:r>
            <a:endParaRPr lang="zh-CN" altLang="en-US" sz="3600" b="1" dirty="0"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1B2211-1411-D345-A590-4F38F7D9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90" y="1710828"/>
            <a:ext cx="4507297" cy="31087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002A88-3FE1-3A49-A89B-CAD2DFB57F5B}"/>
              </a:ext>
            </a:extLst>
          </p:cNvPr>
          <p:cNvSpPr txBox="1"/>
          <p:nvPr/>
        </p:nvSpPr>
        <p:spPr>
          <a:xfrm>
            <a:off x="4998379" y="2096652"/>
            <a:ext cx="6769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Input data: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'Year', 'Month', 'Day', 'Hour’, 'Location'(District / Longitude, Latitude)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86917A-E8D2-5843-8BD8-8137BCC076F5}"/>
              </a:ext>
            </a:extLst>
          </p:cNvPr>
          <p:cNvSpPr txBox="1"/>
          <p:nvPr/>
        </p:nvSpPr>
        <p:spPr>
          <a:xfrm>
            <a:off x="4986796" y="3787462"/>
            <a:ext cx="6769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Output data: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probability of whether a kind of crime would happen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DA63C4-D440-B846-B2A4-1D2E04010F76}"/>
              </a:ext>
            </a:extLst>
          </p:cNvPr>
          <p:cNvGrpSpPr/>
          <p:nvPr/>
        </p:nvGrpSpPr>
        <p:grpSpPr>
          <a:xfrm>
            <a:off x="17523" y="1591338"/>
            <a:ext cx="4980856" cy="3411285"/>
            <a:chOff x="5335668" y="1633999"/>
            <a:chExt cx="4980856" cy="341128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52254A8-2B75-8F43-AC09-3A791B3A9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668" y="1633999"/>
              <a:ext cx="4980856" cy="108047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86EE568-2747-7246-9A4B-38CE25450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5668" y="2837470"/>
              <a:ext cx="4883322" cy="106640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8161D0-9208-964B-9AA5-F02E70E6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5668" y="4026875"/>
              <a:ext cx="2883586" cy="1018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25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3830" y="662414"/>
            <a:ext cx="7516399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Basic Neural </a:t>
            </a:r>
          </a:p>
          <a:p>
            <a:pPr defTabSz="685800"/>
            <a:r>
              <a:rPr lang="en-US" altLang="zh-CN" sz="36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Network</a:t>
            </a:r>
            <a:endParaRPr lang="zh-CN" altLang="en-US" sz="3600" b="1" dirty="0"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58EBA4-595F-1249-B732-3617CA5F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136" y="183122"/>
            <a:ext cx="6990186" cy="648619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F55EA792-B66B-EB47-A3B0-466771F64CBC}"/>
              </a:ext>
            </a:extLst>
          </p:cNvPr>
          <p:cNvGrpSpPr/>
          <p:nvPr/>
        </p:nvGrpSpPr>
        <p:grpSpPr>
          <a:xfrm>
            <a:off x="599157" y="2303051"/>
            <a:ext cx="1973944" cy="3938092"/>
            <a:chOff x="599157" y="2303051"/>
            <a:chExt cx="1973944" cy="393809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B83A304-D92E-DF49-8E6E-6ADCA0684688}"/>
                </a:ext>
              </a:extLst>
            </p:cNvPr>
            <p:cNvSpPr/>
            <p:nvPr/>
          </p:nvSpPr>
          <p:spPr>
            <a:xfrm>
              <a:off x="599158" y="5892800"/>
              <a:ext cx="1973943" cy="348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1FEDD8-C9DA-0F47-B697-BDB20ECB0FB1}"/>
                </a:ext>
              </a:extLst>
            </p:cNvPr>
            <p:cNvSpPr/>
            <p:nvPr/>
          </p:nvSpPr>
          <p:spPr>
            <a:xfrm>
              <a:off x="599157" y="4695794"/>
              <a:ext cx="1973943" cy="348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Dense Layer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2EF22F4-1687-C149-818E-497909DD26A1}"/>
                </a:ext>
              </a:extLst>
            </p:cNvPr>
            <p:cNvSpPr/>
            <p:nvPr/>
          </p:nvSpPr>
          <p:spPr>
            <a:xfrm>
              <a:off x="599157" y="3499634"/>
              <a:ext cx="1973943" cy="348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Activation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277D2A-7FA4-034C-9E03-AF87E3F7BF7C}"/>
                </a:ext>
              </a:extLst>
            </p:cNvPr>
            <p:cNvSpPr/>
            <p:nvPr/>
          </p:nvSpPr>
          <p:spPr>
            <a:xfrm>
              <a:off x="599157" y="2303051"/>
              <a:ext cx="1973943" cy="348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sp>
          <p:nvSpPr>
            <p:cNvPr id="38" name="Up Arrow 37">
              <a:extLst>
                <a:ext uri="{FF2B5EF4-FFF2-40B4-BE49-F238E27FC236}">
                  <a16:creationId xmlns:a16="http://schemas.microsoft.com/office/drawing/2014/main" id="{D9A92628-68E9-C745-B2A8-124F10662FAD}"/>
                </a:ext>
              </a:extLst>
            </p:cNvPr>
            <p:cNvSpPr/>
            <p:nvPr/>
          </p:nvSpPr>
          <p:spPr>
            <a:xfrm>
              <a:off x="1399234" y="2692701"/>
              <a:ext cx="342900" cy="765474"/>
            </a:xfrm>
            <a:prstGeom prst="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40D853F1-CA23-3041-BBCF-613CF13E11C8}"/>
                </a:ext>
              </a:extLst>
            </p:cNvPr>
            <p:cNvSpPr/>
            <p:nvPr/>
          </p:nvSpPr>
          <p:spPr>
            <a:xfrm>
              <a:off x="1414678" y="3888726"/>
              <a:ext cx="342900" cy="765474"/>
            </a:xfrm>
            <a:prstGeom prst="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68AB854D-B1A0-0249-A7C2-4FB6C35E0248}"/>
                </a:ext>
              </a:extLst>
            </p:cNvPr>
            <p:cNvSpPr/>
            <p:nvPr/>
          </p:nvSpPr>
          <p:spPr>
            <a:xfrm>
              <a:off x="1399234" y="5058183"/>
              <a:ext cx="342900" cy="765474"/>
            </a:xfrm>
            <a:prstGeom prst="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F1E801-16A8-9C49-81F9-669FBB5C989B}"/>
              </a:ext>
            </a:extLst>
          </p:cNvPr>
          <p:cNvGrpSpPr/>
          <p:nvPr/>
        </p:nvGrpSpPr>
        <p:grpSpPr>
          <a:xfrm>
            <a:off x="2573100" y="2077666"/>
            <a:ext cx="2165035" cy="4194320"/>
            <a:chOff x="2573100" y="2077666"/>
            <a:chExt cx="2165035" cy="419432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D2E2A6-F1A8-BE45-8CFC-CE440A420E92}"/>
                </a:ext>
              </a:extLst>
            </p:cNvPr>
            <p:cNvSpPr txBox="1"/>
            <p:nvPr/>
          </p:nvSpPr>
          <p:spPr>
            <a:xfrm>
              <a:off x="2584387" y="5902654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16 Dimensions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84DEE1-DEEA-E146-B337-E3AC60153D96}"/>
                </a:ext>
              </a:extLst>
            </p:cNvPr>
            <p:cNvSpPr txBox="1"/>
            <p:nvPr/>
          </p:nvSpPr>
          <p:spPr>
            <a:xfrm>
              <a:off x="2573100" y="4497162"/>
              <a:ext cx="2125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Units: 64, 128, 256…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100BD1-D705-6143-95B8-30FBEBF46F25}"/>
                </a:ext>
              </a:extLst>
            </p:cNvPr>
            <p:cNvSpPr txBox="1"/>
            <p:nvPr/>
          </p:nvSpPr>
          <p:spPr>
            <a:xfrm>
              <a:off x="2573100" y="5113280"/>
              <a:ext cx="212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Dense: 3, 4, 5…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5C08E2-8BD4-7342-A310-78035836CFBA}"/>
                </a:ext>
              </a:extLst>
            </p:cNvPr>
            <p:cNvSpPr txBox="1"/>
            <p:nvPr/>
          </p:nvSpPr>
          <p:spPr>
            <a:xfrm>
              <a:off x="2605368" y="3478645"/>
              <a:ext cx="2125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Rectified Linear Unit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ACFDCB-72A3-2240-9C94-81457AF21B74}"/>
                </a:ext>
              </a:extLst>
            </p:cNvPr>
            <p:cNvSpPr txBox="1"/>
            <p:nvPr/>
          </p:nvSpPr>
          <p:spPr>
            <a:xfrm>
              <a:off x="2632750" y="252208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67 Dimensions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C49F05-8476-F74C-95D2-9C619D3E1CA9}"/>
                </a:ext>
              </a:extLst>
            </p:cNvPr>
            <p:cNvSpPr txBox="1"/>
            <p:nvPr/>
          </p:nvSpPr>
          <p:spPr>
            <a:xfrm>
              <a:off x="2612235" y="2077666"/>
              <a:ext cx="212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Softmax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641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375</Words>
  <Application>Microsoft Macintosh PowerPoint</Application>
  <PresentationFormat>宽屏</PresentationFormat>
  <Paragraphs>131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等线 Light</vt:lpstr>
      <vt:lpstr>思源黑体 CN Bold</vt:lpstr>
      <vt:lpstr>思源黑体 CN Heavy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Jiang, Wei</dc:creator>
  <cp:lastModifiedBy>Jiang, Wei</cp:lastModifiedBy>
  <cp:revision>49</cp:revision>
  <dcterms:created xsi:type="dcterms:W3CDTF">2019-04-28T17:01:22Z</dcterms:created>
  <dcterms:modified xsi:type="dcterms:W3CDTF">2019-05-02T02:06:16Z</dcterms:modified>
</cp:coreProperties>
</file>